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6" r:id="rId21"/>
    <p:sldId id="277" r:id="rId22"/>
    <p:sldId id="278" r:id="rId23"/>
    <p:sldId id="279" r:id="rId24"/>
    <p:sldId id="280" r:id="rId25"/>
    <p:sldId id="27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6"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135B2E-EFCA-4A5B-8383-7093042870D7}" type="datetimeFigureOut">
              <a:rPr lang="en-US" smtClean="0"/>
              <a:t>12/5/2021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38A9CA-76BA-4B77-BF9C-DAB042C509AC}" type="slidenum">
              <a:rPr lang="en-US" smtClean="0"/>
              <a:t>‹#›</a:t>
            </a:fld>
            <a:endParaRPr lang="en-US"/>
          </a:p>
        </p:txBody>
      </p:sp>
    </p:spTree>
    <p:extLst>
      <p:ext uri="{BB962C8B-B14F-4D97-AF65-F5344CB8AC3E}">
        <p14:creationId xmlns:p14="http://schemas.microsoft.com/office/powerpoint/2010/main" val="565391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38A9CA-76BA-4B77-BF9C-DAB042C509AC}" type="slidenum">
              <a:rPr lang="en-US" smtClean="0"/>
              <a:t>1</a:t>
            </a:fld>
            <a:endParaRPr lang="en-US"/>
          </a:p>
        </p:txBody>
      </p:sp>
    </p:spTree>
    <p:extLst>
      <p:ext uri="{BB962C8B-B14F-4D97-AF65-F5344CB8AC3E}">
        <p14:creationId xmlns:p14="http://schemas.microsoft.com/office/powerpoint/2010/main" val="344743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38A9CA-76BA-4B77-BF9C-DAB042C509AC}" type="slidenum">
              <a:rPr lang="en-US" smtClean="0"/>
              <a:t>23</a:t>
            </a:fld>
            <a:endParaRPr lang="en-US"/>
          </a:p>
        </p:txBody>
      </p:sp>
    </p:spTree>
    <p:extLst>
      <p:ext uri="{BB962C8B-B14F-4D97-AF65-F5344CB8AC3E}">
        <p14:creationId xmlns:p14="http://schemas.microsoft.com/office/powerpoint/2010/main" val="1207808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12/5/2021</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807054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12/5/2021</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74945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12/5/2021</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5671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12/5/2021</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150039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12/5/2021</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06903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12/5/2021</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379617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12/5/2021</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10976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12/5/2021</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23251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12/5/2021</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22063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12/5/2021</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55386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12/5/2021</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082459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12/5/2021</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3732039280"/>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11" r:id="rId3"/>
    <p:sldLayoutId id="2147483712" r:id="rId4"/>
    <p:sldLayoutId id="2147483713" r:id="rId5"/>
    <p:sldLayoutId id="2147483714" r:id="rId6"/>
    <p:sldLayoutId id="2147483715" r:id="rId7"/>
    <p:sldLayoutId id="2147483719" r:id="rId8"/>
    <p:sldLayoutId id="2147483716" r:id="rId9"/>
    <p:sldLayoutId id="2147483717" r:id="rId10"/>
    <p:sldLayoutId id="2147483718"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github.com/sahera145/Rockbuster-Stealth/blob/main/Achievement%203-10.pdf" TargetMode="Externa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github.com/sahera145/Instacart-Data-Sweep"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eg"/><Relationship Id="rId1" Type="http://schemas.openxmlformats.org/officeDocument/2006/relationships/slideLayout" Target="../slideLayouts/slideLayout2.xml"/><Relationship Id="rId4" Type="http://schemas.openxmlformats.org/officeDocument/2006/relationships/hyperlink" Target="https://aqsdr1.epa.gov/aqsweb/aqstmp/airdata/download_files.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hyperlink" Target="https://public.tableau.com/app/profile/saher.aziz/viz/USPollution_16387443464140/USPollution?publish=yes" TargetMode="External"/><Relationship Id="rId2" Type="http://schemas.openxmlformats.org/officeDocument/2006/relationships/hyperlink" Target="https://github.com/sahera145/US-Pollution"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github.com/sahera145/GameCo/blob/main/Final%20Project%20Presentation.pdf"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hyperlink" Target="https://youtu.be/ghjceaoXqAg" TargetMode="External"/><Relationship Id="rId4" Type="http://schemas.openxmlformats.org/officeDocument/2006/relationships/hyperlink" Target="https://public.tableau.com/app/profile/saher.aziz/viz/IntegratedDataofInfluenzaDeaths/Story1?publish=y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3"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54" name="Picture 3">
            <a:extLst>
              <a:ext uri="{FF2B5EF4-FFF2-40B4-BE49-F238E27FC236}">
                <a16:creationId xmlns:a16="http://schemas.microsoft.com/office/drawing/2014/main" id="{F7B89599-D7D9-434F-A0EA-943F054155D9}"/>
              </a:ext>
            </a:extLst>
          </p:cNvPr>
          <p:cNvPicPr>
            <a:picLocks noChangeAspect="1"/>
          </p:cNvPicPr>
          <p:nvPr/>
        </p:nvPicPr>
        <p:blipFill rotWithShape="1">
          <a:blip r:embed="rId3">
            <a:alphaModFix amt="60000"/>
          </a:blip>
          <a:srcRect t="19659"/>
          <a:stretch/>
        </p:blipFill>
        <p:spPr>
          <a:xfrm>
            <a:off x="20" y="10"/>
            <a:ext cx="12191980" cy="6856614"/>
          </a:xfrm>
          <a:prstGeom prst="rect">
            <a:avLst/>
          </a:prstGeom>
        </p:spPr>
      </p:pic>
      <p:grpSp>
        <p:nvGrpSpPr>
          <p:cNvPr id="13" name="Group 12">
            <a:extLst>
              <a:ext uri="{FF2B5EF4-FFF2-40B4-BE49-F238E27FC236}">
                <a16:creationId xmlns:a16="http://schemas.microsoft.com/office/drawing/2014/main" id="{5EDAD761-2CF4-463A-AD87-1D4E8549D7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4" name="Picture 13">
              <a:extLst>
                <a:ext uri="{FF2B5EF4-FFF2-40B4-BE49-F238E27FC236}">
                  <a16:creationId xmlns:a16="http://schemas.microsoft.com/office/drawing/2014/main" id="{D9DF7D3C-2892-4632-9E66-4D1E023A00E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5" name="Picture 14">
              <a:extLst>
                <a:ext uri="{FF2B5EF4-FFF2-40B4-BE49-F238E27FC236}">
                  <a16:creationId xmlns:a16="http://schemas.microsoft.com/office/drawing/2014/main" id="{3D2FAD08-001D-4400-AF80-51C864EF74F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15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D510E01E-7B6F-4719-B685-0E905F30417D}"/>
              </a:ext>
            </a:extLst>
          </p:cNvPr>
          <p:cNvSpPr>
            <a:spLocks noGrp="1"/>
          </p:cNvSpPr>
          <p:nvPr>
            <p:ph type="ctrTitle"/>
          </p:nvPr>
        </p:nvSpPr>
        <p:spPr>
          <a:xfrm>
            <a:off x="838200" y="740211"/>
            <a:ext cx="7530685" cy="3163864"/>
          </a:xfrm>
        </p:spPr>
        <p:txBody>
          <a:bodyPr>
            <a:normAutofit/>
          </a:bodyPr>
          <a:lstStyle/>
          <a:p>
            <a:pPr algn="l"/>
            <a:r>
              <a:rPr lang="en-US" sz="5200">
                <a:solidFill>
                  <a:srgbClr val="FFFFFF"/>
                </a:solidFill>
              </a:rPr>
              <a:t>Data Analysis Portfolio</a:t>
            </a:r>
          </a:p>
        </p:txBody>
      </p:sp>
      <p:sp>
        <p:nvSpPr>
          <p:cNvPr id="3" name="Subtitle 2">
            <a:extLst>
              <a:ext uri="{FF2B5EF4-FFF2-40B4-BE49-F238E27FC236}">
                <a16:creationId xmlns:a16="http://schemas.microsoft.com/office/drawing/2014/main" id="{679E5937-05BA-412C-9395-4A5537C9722D}"/>
              </a:ext>
            </a:extLst>
          </p:cNvPr>
          <p:cNvSpPr>
            <a:spLocks noGrp="1"/>
          </p:cNvSpPr>
          <p:nvPr>
            <p:ph type="subTitle" idx="1"/>
          </p:nvPr>
        </p:nvSpPr>
        <p:spPr>
          <a:xfrm>
            <a:off x="838200" y="4074515"/>
            <a:ext cx="7583133" cy="1279124"/>
          </a:xfrm>
        </p:spPr>
        <p:txBody>
          <a:bodyPr>
            <a:normAutofit/>
          </a:bodyPr>
          <a:lstStyle/>
          <a:p>
            <a:pPr algn="l"/>
            <a:r>
              <a:rPr lang="en-US" sz="2200">
                <a:solidFill>
                  <a:srgbClr val="FFFFFF"/>
                </a:solidFill>
              </a:rPr>
              <a:t>Saher Aziz</a:t>
            </a:r>
          </a:p>
        </p:txBody>
      </p:sp>
    </p:spTree>
    <p:extLst>
      <p:ext uri="{BB962C8B-B14F-4D97-AF65-F5344CB8AC3E}">
        <p14:creationId xmlns:p14="http://schemas.microsoft.com/office/powerpoint/2010/main" val="29820956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4" name="Group 13">
            <a:extLst>
              <a:ext uri="{FF2B5EF4-FFF2-40B4-BE49-F238E27FC236}">
                <a16:creationId xmlns:a16="http://schemas.microsoft.com/office/drawing/2014/main" id="{46238B23-7848-4B0F-BFFC-7C0E6C3051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5" name="Picture 14">
              <a:extLst>
                <a:ext uri="{FF2B5EF4-FFF2-40B4-BE49-F238E27FC236}">
                  <a16:creationId xmlns:a16="http://schemas.microsoft.com/office/drawing/2014/main" id="{E977E703-46B3-4517-877D-764259CE501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6" name="Picture 15">
              <a:extLst>
                <a:ext uri="{FF2B5EF4-FFF2-40B4-BE49-F238E27FC236}">
                  <a16:creationId xmlns:a16="http://schemas.microsoft.com/office/drawing/2014/main" id="{16F22691-4426-4E20-AA0B-79FA8FDF9BD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2774DCDD-C3F5-434C-9CEE-54936D522370}"/>
              </a:ext>
            </a:extLst>
          </p:cNvPr>
          <p:cNvSpPr>
            <a:spLocks noGrp="1"/>
          </p:cNvSpPr>
          <p:nvPr>
            <p:ph type="title"/>
          </p:nvPr>
        </p:nvSpPr>
        <p:spPr>
          <a:xfrm>
            <a:off x="838200" y="586992"/>
            <a:ext cx="5413250" cy="2175365"/>
          </a:xfrm>
        </p:spPr>
        <p:txBody>
          <a:bodyPr anchor="ctr">
            <a:normAutofit/>
          </a:bodyPr>
          <a:lstStyle/>
          <a:p>
            <a:pPr>
              <a:lnSpc>
                <a:spcPct val="90000"/>
              </a:lnSpc>
            </a:pPr>
            <a:r>
              <a:rPr lang="en-US" sz="3700" err="1"/>
              <a:t>Rockbuster</a:t>
            </a:r>
            <a:r>
              <a:rPr lang="en-US" sz="3700"/>
              <a:t> Stealth</a:t>
            </a:r>
            <a:br>
              <a:rPr lang="en-US" sz="3700"/>
            </a:br>
            <a:r>
              <a:rPr lang="en-US" sz="3700"/>
              <a:t>Summary of Inventory and Revenue using PostgreSQL and Tableau</a:t>
            </a:r>
          </a:p>
        </p:txBody>
      </p:sp>
      <p:sp>
        <p:nvSpPr>
          <p:cNvPr id="3" name="Content Placeholder 2">
            <a:extLst>
              <a:ext uri="{FF2B5EF4-FFF2-40B4-BE49-F238E27FC236}">
                <a16:creationId xmlns:a16="http://schemas.microsoft.com/office/drawing/2014/main" id="{03B0FB43-DD6D-4C06-AAE3-9FA7195D0331}"/>
              </a:ext>
            </a:extLst>
          </p:cNvPr>
          <p:cNvSpPr>
            <a:spLocks noGrp="1"/>
          </p:cNvSpPr>
          <p:nvPr>
            <p:ph idx="1"/>
          </p:nvPr>
        </p:nvSpPr>
        <p:spPr>
          <a:xfrm>
            <a:off x="838200" y="2838557"/>
            <a:ext cx="5412901" cy="3446247"/>
          </a:xfrm>
        </p:spPr>
        <p:txBody>
          <a:bodyPr anchor="ctr">
            <a:normAutofit/>
          </a:bodyPr>
          <a:lstStyle/>
          <a:p>
            <a:pPr>
              <a:lnSpc>
                <a:spcPct val="100000"/>
              </a:lnSpc>
            </a:pPr>
            <a:r>
              <a:rPr lang="en-US" sz="1400"/>
              <a:t>RockbusterStealth LLC is a fictional brick-and-mortar movie rental company with stores around the world. The management plans to use existing movie licenses to launch an online video rental service. To make informed decisions, they need to know what is in the store and how the sales performed. Additionally, the marketing department wants learn the company’s most loyal customers.</a:t>
            </a:r>
          </a:p>
          <a:p>
            <a:pPr>
              <a:lnSpc>
                <a:spcPct val="100000"/>
              </a:lnSpc>
            </a:pPr>
            <a:r>
              <a:rPr lang="en-US" sz="1400"/>
              <a:t>I learned to utilize SQL commands to present inventory and revenue details of the online video rental store.</a:t>
            </a:r>
          </a:p>
          <a:p>
            <a:pPr>
              <a:lnSpc>
                <a:spcPct val="100000"/>
              </a:lnSpc>
            </a:pPr>
            <a:r>
              <a:rPr lang="en-US" sz="1400"/>
              <a:t>The data set is around 3MB and contains several files with film inventory, customers, and payments, among other variables.</a:t>
            </a:r>
          </a:p>
          <a:p>
            <a:pPr>
              <a:lnSpc>
                <a:spcPct val="100000"/>
              </a:lnSpc>
            </a:pPr>
            <a:r>
              <a:rPr lang="en-US" sz="1400"/>
              <a:t>No source for the data was found</a:t>
            </a:r>
          </a:p>
        </p:txBody>
      </p:sp>
      <p:pic>
        <p:nvPicPr>
          <p:cNvPr id="5" name="Picture 4">
            <a:extLst>
              <a:ext uri="{FF2B5EF4-FFF2-40B4-BE49-F238E27FC236}">
                <a16:creationId xmlns:a16="http://schemas.microsoft.com/office/drawing/2014/main" id="{13F524B4-86C9-4AB8-8777-048AA7C3A5DE}"/>
              </a:ext>
            </a:extLst>
          </p:cNvPr>
          <p:cNvPicPr>
            <a:picLocks noChangeAspect="1"/>
          </p:cNvPicPr>
          <p:nvPr/>
        </p:nvPicPr>
        <p:blipFill>
          <a:blip r:embed="rId4"/>
          <a:stretch>
            <a:fillRect/>
          </a:stretch>
        </p:blipFill>
        <p:spPr>
          <a:xfrm>
            <a:off x="6858001" y="2103541"/>
            <a:ext cx="4724400" cy="2645664"/>
          </a:xfrm>
          <a:prstGeom prst="rect">
            <a:avLst/>
          </a:prstGeom>
        </p:spPr>
      </p:pic>
    </p:spTree>
    <p:extLst>
      <p:ext uri="{BB962C8B-B14F-4D97-AF65-F5344CB8AC3E}">
        <p14:creationId xmlns:p14="http://schemas.microsoft.com/office/powerpoint/2010/main" val="391222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B185A-E423-4C9F-8211-692CBD6B1E86}"/>
              </a:ext>
            </a:extLst>
          </p:cNvPr>
          <p:cNvSpPr>
            <a:spLocks noGrp="1"/>
          </p:cNvSpPr>
          <p:nvPr>
            <p:ph type="title"/>
          </p:nvPr>
        </p:nvSpPr>
        <p:spPr/>
        <p:txBody>
          <a:bodyPr/>
          <a:lstStyle/>
          <a:p>
            <a:r>
              <a:rPr lang="en-US" dirty="0" err="1"/>
              <a:t>Rockbuster</a:t>
            </a:r>
            <a:r>
              <a:rPr lang="en-US" dirty="0"/>
              <a:t> Stealth</a:t>
            </a:r>
          </a:p>
        </p:txBody>
      </p:sp>
      <p:sp>
        <p:nvSpPr>
          <p:cNvPr id="3" name="Content Placeholder 2">
            <a:extLst>
              <a:ext uri="{FF2B5EF4-FFF2-40B4-BE49-F238E27FC236}">
                <a16:creationId xmlns:a16="http://schemas.microsoft.com/office/drawing/2014/main" id="{F8B8F4AA-0F75-401C-8534-3C5F3926E2A8}"/>
              </a:ext>
            </a:extLst>
          </p:cNvPr>
          <p:cNvSpPr>
            <a:spLocks noGrp="1"/>
          </p:cNvSpPr>
          <p:nvPr>
            <p:ph idx="1"/>
          </p:nvPr>
        </p:nvSpPr>
        <p:spPr/>
        <p:txBody>
          <a:bodyPr>
            <a:normAutofit/>
          </a:bodyPr>
          <a:lstStyle/>
          <a:p>
            <a:r>
              <a:rPr lang="en-US" sz="1400" dirty="0"/>
              <a:t>The goal of the project was achieved through exploration of the inventory and revenues of the stores by using the relational database management system pgAdmin4 within PostgreSQL.</a:t>
            </a:r>
          </a:p>
          <a:p>
            <a:r>
              <a:rPr lang="en-US" sz="1400" dirty="0"/>
              <a:t>It was important to understand the relationships that exist within the database  and get an overview of the tables. Using </a:t>
            </a:r>
            <a:r>
              <a:rPr lang="en-US" sz="1400" dirty="0" err="1"/>
              <a:t>DBVisualizer</a:t>
            </a:r>
            <a:r>
              <a:rPr lang="en-US" sz="1400" dirty="0"/>
              <a:t>, were able to extract the ERD of the database and discovered that it was a snowflake shape. Them, listing all the tables was needed to be presented in a data dictionary.</a:t>
            </a:r>
          </a:p>
          <a:p>
            <a:r>
              <a:rPr lang="en-US" sz="1400" dirty="0"/>
              <a:t>I used the cleaning process to search for missing values, duplicates, and inconsistencies. Queries were used to calculate the descriptive statistics for selected columns.</a:t>
            </a:r>
          </a:p>
        </p:txBody>
      </p:sp>
      <p:pic>
        <p:nvPicPr>
          <p:cNvPr id="5" name="Picture 4">
            <a:extLst>
              <a:ext uri="{FF2B5EF4-FFF2-40B4-BE49-F238E27FC236}">
                <a16:creationId xmlns:a16="http://schemas.microsoft.com/office/drawing/2014/main" id="{A49471FC-752C-45E1-BF3E-8D6A0B0D5EA1}"/>
              </a:ext>
            </a:extLst>
          </p:cNvPr>
          <p:cNvPicPr>
            <a:picLocks noChangeAspect="1"/>
          </p:cNvPicPr>
          <p:nvPr/>
        </p:nvPicPr>
        <p:blipFill>
          <a:blip r:embed="rId2"/>
          <a:stretch>
            <a:fillRect/>
          </a:stretch>
        </p:blipFill>
        <p:spPr>
          <a:xfrm>
            <a:off x="3924300" y="3927038"/>
            <a:ext cx="4410962" cy="2268976"/>
          </a:xfrm>
          <a:prstGeom prst="rect">
            <a:avLst/>
          </a:prstGeom>
        </p:spPr>
      </p:pic>
      <p:sp>
        <p:nvSpPr>
          <p:cNvPr id="6" name="TextBox 5">
            <a:extLst>
              <a:ext uri="{FF2B5EF4-FFF2-40B4-BE49-F238E27FC236}">
                <a16:creationId xmlns:a16="http://schemas.microsoft.com/office/drawing/2014/main" id="{A8159A3B-04F4-4931-9537-F34A351E2E80}"/>
              </a:ext>
            </a:extLst>
          </p:cNvPr>
          <p:cNvSpPr txBox="1"/>
          <p:nvPr/>
        </p:nvSpPr>
        <p:spPr>
          <a:xfrm>
            <a:off x="3924300" y="6267450"/>
            <a:ext cx="4410962" cy="215444"/>
          </a:xfrm>
          <a:prstGeom prst="rect">
            <a:avLst/>
          </a:prstGeom>
          <a:noFill/>
        </p:spPr>
        <p:txBody>
          <a:bodyPr wrap="square" rtlCol="0">
            <a:spAutoFit/>
          </a:bodyPr>
          <a:lstStyle/>
          <a:p>
            <a:r>
              <a:rPr lang="en-US" sz="800" b="1" dirty="0"/>
              <a:t>Fig. 8 ERD of the </a:t>
            </a:r>
            <a:r>
              <a:rPr lang="en-US" sz="800" b="1" dirty="0" err="1"/>
              <a:t>Rockbuster</a:t>
            </a:r>
            <a:r>
              <a:rPr lang="en-US" sz="800" b="1" dirty="0"/>
              <a:t> database</a:t>
            </a:r>
          </a:p>
        </p:txBody>
      </p:sp>
    </p:spTree>
    <p:extLst>
      <p:ext uri="{BB962C8B-B14F-4D97-AF65-F5344CB8AC3E}">
        <p14:creationId xmlns:p14="http://schemas.microsoft.com/office/powerpoint/2010/main" val="1272933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08176-EDD8-46FD-820A-560B21116B36}"/>
              </a:ext>
            </a:extLst>
          </p:cNvPr>
          <p:cNvSpPr>
            <a:spLocks noGrp="1"/>
          </p:cNvSpPr>
          <p:nvPr>
            <p:ph type="title"/>
          </p:nvPr>
        </p:nvSpPr>
        <p:spPr/>
        <p:txBody>
          <a:bodyPr/>
          <a:lstStyle/>
          <a:p>
            <a:r>
              <a:rPr lang="en-US" dirty="0" err="1"/>
              <a:t>Rockbuster</a:t>
            </a:r>
            <a:r>
              <a:rPr lang="en-US" dirty="0"/>
              <a:t> Stealth</a:t>
            </a:r>
          </a:p>
        </p:txBody>
      </p:sp>
      <p:sp>
        <p:nvSpPr>
          <p:cNvPr id="3" name="Content Placeholder 2">
            <a:extLst>
              <a:ext uri="{FF2B5EF4-FFF2-40B4-BE49-F238E27FC236}">
                <a16:creationId xmlns:a16="http://schemas.microsoft.com/office/drawing/2014/main" id="{1575F767-3BEF-4275-ACB3-C1ABC96B6FD1}"/>
              </a:ext>
            </a:extLst>
          </p:cNvPr>
          <p:cNvSpPr>
            <a:spLocks noGrp="1"/>
          </p:cNvSpPr>
          <p:nvPr>
            <p:ph idx="1"/>
          </p:nvPr>
        </p:nvSpPr>
        <p:spPr/>
        <p:txBody>
          <a:bodyPr/>
          <a:lstStyle/>
          <a:p>
            <a:r>
              <a:rPr lang="en-US" dirty="0"/>
              <a:t>By writing subqueries and joins between tables, I was able to find the answers to the advanced business questions. As the company was looking for the loyal customers to award them, I needed to write queries leading to the Top 5 customers.</a:t>
            </a:r>
          </a:p>
          <a:p>
            <a:pPr marL="0" indent="0">
              <a:buNone/>
            </a:pPr>
            <a:endParaRPr lang="en-US" dirty="0"/>
          </a:p>
        </p:txBody>
      </p:sp>
      <p:pic>
        <p:nvPicPr>
          <p:cNvPr id="5" name="Picture 4">
            <a:extLst>
              <a:ext uri="{FF2B5EF4-FFF2-40B4-BE49-F238E27FC236}">
                <a16:creationId xmlns:a16="http://schemas.microsoft.com/office/drawing/2014/main" id="{0A6178A3-29B0-418E-AD65-746EA29695F0}"/>
              </a:ext>
            </a:extLst>
          </p:cNvPr>
          <p:cNvPicPr>
            <a:picLocks noChangeAspect="1"/>
          </p:cNvPicPr>
          <p:nvPr/>
        </p:nvPicPr>
        <p:blipFill>
          <a:blip r:embed="rId2"/>
          <a:stretch>
            <a:fillRect/>
          </a:stretch>
        </p:blipFill>
        <p:spPr>
          <a:xfrm>
            <a:off x="3238498" y="3881271"/>
            <a:ext cx="7138797" cy="2186153"/>
          </a:xfrm>
          <a:prstGeom prst="rect">
            <a:avLst/>
          </a:prstGeom>
        </p:spPr>
      </p:pic>
      <p:sp>
        <p:nvSpPr>
          <p:cNvPr id="6" name="TextBox 5">
            <a:extLst>
              <a:ext uri="{FF2B5EF4-FFF2-40B4-BE49-F238E27FC236}">
                <a16:creationId xmlns:a16="http://schemas.microsoft.com/office/drawing/2014/main" id="{B15E775A-2725-49AB-AEC1-9377DEF88920}"/>
              </a:ext>
            </a:extLst>
          </p:cNvPr>
          <p:cNvSpPr txBox="1"/>
          <p:nvPr/>
        </p:nvSpPr>
        <p:spPr>
          <a:xfrm>
            <a:off x="3238498" y="6076386"/>
            <a:ext cx="4991100" cy="215444"/>
          </a:xfrm>
          <a:prstGeom prst="rect">
            <a:avLst/>
          </a:prstGeom>
          <a:noFill/>
        </p:spPr>
        <p:txBody>
          <a:bodyPr wrap="square" rtlCol="0">
            <a:spAutoFit/>
          </a:bodyPr>
          <a:lstStyle/>
          <a:p>
            <a:r>
              <a:rPr lang="en-US" sz="800" b="1" dirty="0"/>
              <a:t>Fig. 9 Joins to find top 5 Customers.</a:t>
            </a:r>
          </a:p>
        </p:txBody>
      </p:sp>
    </p:spTree>
    <p:extLst>
      <p:ext uri="{BB962C8B-B14F-4D97-AF65-F5344CB8AC3E}">
        <p14:creationId xmlns:p14="http://schemas.microsoft.com/office/powerpoint/2010/main" val="4081177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FDCE9-EDC6-4646-A8DB-53DDFC7A999D}"/>
              </a:ext>
            </a:extLst>
          </p:cNvPr>
          <p:cNvSpPr>
            <a:spLocks noGrp="1"/>
          </p:cNvSpPr>
          <p:nvPr>
            <p:ph type="title"/>
          </p:nvPr>
        </p:nvSpPr>
        <p:spPr/>
        <p:txBody>
          <a:bodyPr/>
          <a:lstStyle/>
          <a:p>
            <a:r>
              <a:rPr lang="en-US" dirty="0" err="1"/>
              <a:t>Rockbuster</a:t>
            </a:r>
            <a:r>
              <a:rPr lang="en-US" dirty="0"/>
              <a:t> Stealth</a:t>
            </a:r>
          </a:p>
        </p:txBody>
      </p:sp>
      <p:sp>
        <p:nvSpPr>
          <p:cNvPr id="3" name="Content Placeholder 2">
            <a:extLst>
              <a:ext uri="{FF2B5EF4-FFF2-40B4-BE49-F238E27FC236}">
                <a16:creationId xmlns:a16="http://schemas.microsoft.com/office/drawing/2014/main" id="{54DCCBE5-B104-4ADF-969A-49292948D614}"/>
              </a:ext>
            </a:extLst>
          </p:cNvPr>
          <p:cNvSpPr>
            <a:spLocks noGrp="1"/>
          </p:cNvSpPr>
          <p:nvPr>
            <p:ph idx="1"/>
          </p:nvPr>
        </p:nvSpPr>
        <p:spPr/>
        <p:txBody>
          <a:bodyPr>
            <a:normAutofit/>
          </a:bodyPr>
          <a:lstStyle/>
          <a:p>
            <a:r>
              <a:rPr lang="en-US" sz="2000" dirty="0"/>
              <a:t>My findings for the </a:t>
            </a:r>
            <a:r>
              <a:rPr lang="en-US" sz="2000" dirty="0" err="1"/>
              <a:t>Rockbuster</a:t>
            </a:r>
            <a:r>
              <a:rPr lang="en-US" sz="2000" dirty="0"/>
              <a:t> management board about the film inventory and revenues were presented using Tableau’s storyboard.</a:t>
            </a:r>
          </a:p>
          <a:p>
            <a:r>
              <a:rPr lang="en-US" sz="2000" dirty="0"/>
              <a:t>The full report is available through </a:t>
            </a:r>
            <a:r>
              <a:rPr lang="en-US" sz="2000" dirty="0">
                <a:hlinkClick r:id="rId2"/>
              </a:rPr>
              <a:t>here</a:t>
            </a:r>
            <a:r>
              <a:rPr lang="en-US" sz="2000" dirty="0"/>
              <a:t>.</a:t>
            </a:r>
          </a:p>
        </p:txBody>
      </p:sp>
      <p:pic>
        <p:nvPicPr>
          <p:cNvPr id="5" name="Picture 4">
            <a:extLst>
              <a:ext uri="{FF2B5EF4-FFF2-40B4-BE49-F238E27FC236}">
                <a16:creationId xmlns:a16="http://schemas.microsoft.com/office/drawing/2014/main" id="{D5403171-7352-4240-B8A8-C6C574B7066A}"/>
              </a:ext>
            </a:extLst>
          </p:cNvPr>
          <p:cNvPicPr>
            <a:picLocks noChangeAspect="1"/>
          </p:cNvPicPr>
          <p:nvPr/>
        </p:nvPicPr>
        <p:blipFill>
          <a:blip r:embed="rId3"/>
          <a:stretch>
            <a:fillRect/>
          </a:stretch>
        </p:blipFill>
        <p:spPr>
          <a:xfrm>
            <a:off x="690563" y="3429000"/>
            <a:ext cx="4922636" cy="2325562"/>
          </a:xfrm>
          <a:prstGeom prst="rect">
            <a:avLst/>
          </a:prstGeom>
        </p:spPr>
      </p:pic>
      <p:pic>
        <p:nvPicPr>
          <p:cNvPr id="7" name="Picture 6">
            <a:extLst>
              <a:ext uri="{FF2B5EF4-FFF2-40B4-BE49-F238E27FC236}">
                <a16:creationId xmlns:a16="http://schemas.microsoft.com/office/drawing/2014/main" id="{ECC6E9D1-9885-4344-AA45-6261DCB252C4}"/>
              </a:ext>
            </a:extLst>
          </p:cNvPr>
          <p:cNvPicPr>
            <a:picLocks noChangeAspect="1"/>
          </p:cNvPicPr>
          <p:nvPr/>
        </p:nvPicPr>
        <p:blipFill>
          <a:blip r:embed="rId4"/>
          <a:stretch>
            <a:fillRect/>
          </a:stretch>
        </p:blipFill>
        <p:spPr>
          <a:xfrm>
            <a:off x="6248399" y="3298944"/>
            <a:ext cx="4588226" cy="2455618"/>
          </a:xfrm>
          <a:prstGeom prst="rect">
            <a:avLst/>
          </a:prstGeom>
        </p:spPr>
      </p:pic>
      <p:sp>
        <p:nvSpPr>
          <p:cNvPr id="8" name="TextBox 7">
            <a:extLst>
              <a:ext uri="{FF2B5EF4-FFF2-40B4-BE49-F238E27FC236}">
                <a16:creationId xmlns:a16="http://schemas.microsoft.com/office/drawing/2014/main" id="{E5B9A00A-496B-4EA4-A708-4038FFB4FEE9}"/>
              </a:ext>
            </a:extLst>
          </p:cNvPr>
          <p:cNvSpPr txBox="1"/>
          <p:nvPr/>
        </p:nvSpPr>
        <p:spPr>
          <a:xfrm>
            <a:off x="4471989" y="5929769"/>
            <a:ext cx="5200650" cy="215444"/>
          </a:xfrm>
          <a:prstGeom prst="rect">
            <a:avLst/>
          </a:prstGeom>
          <a:noFill/>
        </p:spPr>
        <p:txBody>
          <a:bodyPr wrap="square" rtlCol="0">
            <a:spAutoFit/>
          </a:bodyPr>
          <a:lstStyle/>
          <a:p>
            <a:r>
              <a:rPr lang="en-US" sz="800" b="1" dirty="0"/>
              <a:t>Fig. 10 &amp; 11 Visualizations presented through Tableau.</a:t>
            </a:r>
          </a:p>
        </p:txBody>
      </p:sp>
    </p:spTree>
    <p:extLst>
      <p:ext uri="{BB962C8B-B14F-4D97-AF65-F5344CB8AC3E}">
        <p14:creationId xmlns:p14="http://schemas.microsoft.com/office/powerpoint/2010/main" val="24088120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9F4FF-4E8D-4364-B9CA-39D4839F0EB3}"/>
              </a:ext>
            </a:extLst>
          </p:cNvPr>
          <p:cNvSpPr>
            <a:spLocks noGrp="1"/>
          </p:cNvSpPr>
          <p:nvPr>
            <p:ph type="title"/>
          </p:nvPr>
        </p:nvSpPr>
        <p:spPr/>
        <p:txBody>
          <a:bodyPr>
            <a:normAutofit/>
          </a:bodyPr>
          <a:lstStyle/>
          <a:p>
            <a:r>
              <a:rPr lang="en-US" dirty="0"/>
              <a:t>Instacart</a:t>
            </a:r>
            <a:br>
              <a:rPr lang="en-US" dirty="0"/>
            </a:br>
            <a:r>
              <a:rPr lang="en-US" sz="1800" dirty="0"/>
              <a:t>Analysis of Customer Profiles using </a:t>
            </a:r>
            <a:r>
              <a:rPr lang="en-US" sz="1800" dirty="0" err="1"/>
              <a:t>Jupyter</a:t>
            </a:r>
            <a:r>
              <a:rPr lang="en-US" sz="1800" dirty="0"/>
              <a:t> and Python</a:t>
            </a:r>
            <a:endParaRPr lang="en-US" dirty="0"/>
          </a:p>
        </p:txBody>
      </p:sp>
      <p:sp>
        <p:nvSpPr>
          <p:cNvPr id="3" name="Content Placeholder 2">
            <a:extLst>
              <a:ext uri="{FF2B5EF4-FFF2-40B4-BE49-F238E27FC236}">
                <a16:creationId xmlns:a16="http://schemas.microsoft.com/office/drawing/2014/main" id="{E237BCD9-8513-4E3E-88EC-038C40B0BDEE}"/>
              </a:ext>
            </a:extLst>
          </p:cNvPr>
          <p:cNvSpPr>
            <a:spLocks noGrp="1"/>
          </p:cNvSpPr>
          <p:nvPr>
            <p:ph idx="1"/>
          </p:nvPr>
        </p:nvSpPr>
        <p:spPr/>
        <p:txBody>
          <a:bodyPr>
            <a:normAutofit/>
          </a:bodyPr>
          <a:lstStyle/>
          <a:p>
            <a:r>
              <a:rPr lang="en-US" sz="1600" dirty="0"/>
              <a:t>Instacart is an online grocery store that operates through a mobile application. The stakeholders are most interested in the variety of customers in their database along with their purchasing behaviors to implement a targeted marketing strategy.</a:t>
            </a:r>
          </a:p>
          <a:p>
            <a:r>
              <a:rPr lang="en-US" sz="1600" dirty="0"/>
              <a:t>The data analysis in this project was performed using </a:t>
            </a:r>
            <a:r>
              <a:rPr lang="en-US" sz="1600" dirty="0" err="1"/>
              <a:t>Jupyter</a:t>
            </a:r>
            <a:r>
              <a:rPr lang="en-US" sz="1600" dirty="0"/>
              <a:t> notebook in the Anaconda environment. I mostly used Pandas and NumPy libraries to conduct data analysis. Later on, I also added other libraries like Matplotlib, Seaborn, and SciPy to plot and visualize the results of my analysis</a:t>
            </a:r>
          </a:p>
          <a:p>
            <a:r>
              <a:rPr lang="en-US" sz="1600" dirty="0"/>
              <a:t>The consumer data and the prices of the products were both fabricated for learning purposes. Some of the datasets contain over 32M observations.</a:t>
            </a:r>
          </a:p>
          <a:p>
            <a:r>
              <a:rPr lang="en-US" sz="1600" dirty="0"/>
              <a:t>The datasets used for this project contain open-source data from 2017 made available online by Instacart.</a:t>
            </a:r>
          </a:p>
        </p:txBody>
      </p:sp>
      <p:pic>
        <p:nvPicPr>
          <p:cNvPr id="1028" name="Picture 4" descr="Michaels Announces Partnership with Instacart for Same-Day Delivery |  Business Wire">
            <a:extLst>
              <a:ext uri="{FF2B5EF4-FFF2-40B4-BE49-F238E27FC236}">
                <a16:creationId xmlns:a16="http://schemas.microsoft.com/office/drawing/2014/main" id="{E4CB9959-7049-4B6B-A11A-9EBE48F5EA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574" y="4941963"/>
            <a:ext cx="2967037" cy="155027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roject Jupyter - Wikipedia">
            <a:extLst>
              <a:ext uri="{FF2B5EF4-FFF2-40B4-BE49-F238E27FC236}">
                <a16:creationId xmlns:a16="http://schemas.microsoft.com/office/drawing/2014/main" id="{24820352-7C4A-4D27-851D-832C5036DA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1238" y="4694711"/>
            <a:ext cx="1743075" cy="2020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0586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67706-6473-4BBC-8D05-C852DC2D32F4}"/>
              </a:ext>
            </a:extLst>
          </p:cNvPr>
          <p:cNvSpPr>
            <a:spLocks noGrp="1"/>
          </p:cNvSpPr>
          <p:nvPr>
            <p:ph type="title"/>
          </p:nvPr>
        </p:nvSpPr>
        <p:spPr/>
        <p:txBody>
          <a:bodyPr/>
          <a:lstStyle/>
          <a:p>
            <a:r>
              <a:rPr lang="en-US" dirty="0"/>
              <a:t>Instacart</a:t>
            </a:r>
          </a:p>
        </p:txBody>
      </p:sp>
      <p:sp>
        <p:nvSpPr>
          <p:cNvPr id="3" name="Content Placeholder 2">
            <a:extLst>
              <a:ext uri="{FF2B5EF4-FFF2-40B4-BE49-F238E27FC236}">
                <a16:creationId xmlns:a16="http://schemas.microsoft.com/office/drawing/2014/main" id="{C4B91C63-09EC-4D97-8878-552C82BC23F3}"/>
              </a:ext>
            </a:extLst>
          </p:cNvPr>
          <p:cNvSpPr>
            <a:spLocks noGrp="1"/>
          </p:cNvSpPr>
          <p:nvPr>
            <p:ph idx="1"/>
          </p:nvPr>
        </p:nvSpPr>
        <p:spPr/>
        <p:txBody>
          <a:bodyPr>
            <a:normAutofit/>
          </a:bodyPr>
          <a:lstStyle/>
          <a:p>
            <a:r>
              <a:rPr lang="en-US" sz="1600" dirty="0"/>
              <a:t>For explanatory analysis, I used the basic functions such as .head(), .tail(), .shape, .</a:t>
            </a:r>
            <a:r>
              <a:rPr lang="en-US" sz="1600" dirty="0" err="1"/>
              <a:t>dtypes</a:t>
            </a:r>
            <a:r>
              <a:rPr lang="en-US" sz="1600" dirty="0"/>
              <a:t>, or .info to get a summary of the data.</a:t>
            </a:r>
          </a:p>
          <a:p>
            <a:r>
              <a:rPr lang="en-US" sz="1600" dirty="0"/>
              <a:t>For descriptive analysis, the .describe function assisted in finding irregularities in the data.</a:t>
            </a:r>
          </a:p>
          <a:p>
            <a:r>
              <a:rPr lang="en-US" sz="1600" dirty="0"/>
              <a:t>In the data wrangling process, changing </a:t>
            </a:r>
            <a:r>
              <a:rPr lang="en-US" sz="1600" dirty="0" err="1"/>
              <a:t>dtypes</a:t>
            </a:r>
            <a:r>
              <a:rPr lang="en-US" sz="1600" dirty="0"/>
              <a:t>, renaming, transposing data, and </a:t>
            </a:r>
            <a:r>
              <a:rPr lang="en-US" sz="1600" dirty="0" err="1"/>
              <a:t>subsetting</a:t>
            </a:r>
            <a:r>
              <a:rPr lang="en-US" sz="1600" dirty="0"/>
              <a:t> were applied.</a:t>
            </a:r>
          </a:p>
          <a:p>
            <a:r>
              <a:rPr lang="en-US" sz="1600" dirty="0"/>
              <a:t>In the next steps, I performed consistency checks for missing values, mixed-data, and duplicates.</a:t>
            </a:r>
          </a:p>
        </p:txBody>
      </p:sp>
      <p:pic>
        <p:nvPicPr>
          <p:cNvPr id="5" name="Picture 4">
            <a:extLst>
              <a:ext uri="{FF2B5EF4-FFF2-40B4-BE49-F238E27FC236}">
                <a16:creationId xmlns:a16="http://schemas.microsoft.com/office/drawing/2014/main" id="{9E494C94-AF18-4159-ADE2-49B2AB5B8C9A}"/>
              </a:ext>
            </a:extLst>
          </p:cNvPr>
          <p:cNvPicPr>
            <a:picLocks noChangeAspect="1"/>
          </p:cNvPicPr>
          <p:nvPr/>
        </p:nvPicPr>
        <p:blipFill>
          <a:blip r:embed="rId2"/>
          <a:stretch>
            <a:fillRect/>
          </a:stretch>
        </p:blipFill>
        <p:spPr>
          <a:xfrm>
            <a:off x="845708" y="3814762"/>
            <a:ext cx="4831192" cy="2517967"/>
          </a:xfrm>
          <a:prstGeom prst="rect">
            <a:avLst/>
          </a:prstGeom>
        </p:spPr>
      </p:pic>
      <p:sp>
        <p:nvSpPr>
          <p:cNvPr id="6" name="TextBox 5">
            <a:extLst>
              <a:ext uri="{FF2B5EF4-FFF2-40B4-BE49-F238E27FC236}">
                <a16:creationId xmlns:a16="http://schemas.microsoft.com/office/drawing/2014/main" id="{C0E79DE3-3CCB-4823-8B6C-83A65E8B5304}"/>
              </a:ext>
            </a:extLst>
          </p:cNvPr>
          <p:cNvSpPr txBox="1"/>
          <p:nvPr/>
        </p:nvSpPr>
        <p:spPr>
          <a:xfrm>
            <a:off x="845708" y="6332729"/>
            <a:ext cx="4831192" cy="215444"/>
          </a:xfrm>
          <a:prstGeom prst="rect">
            <a:avLst/>
          </a:prstGeom>
          <a:noFill/>
        </p:spPr>
        <p:txBody>
          <a:bodyPr wrap="square" rtlCol="0">
            <a:spAutoFit/>
          </a:bodyPr>
          <a:lstStyle/>
          <a:p>
            <a:r>
              <a:rPr lang="en-US" sz="800" b="1" dirty="0"/>
              <a:t>Fig. 12 Data Wrangling process</a:t>
            </a:r>
          </a:p>
        </p:txBody>
      </p:sp>
    </p:spTree>
    <p:extLst>
      <p:ext uri="{BB962C8B-B14F-4D97-AF65-F5344CB8AC3E}">
        <p14:creationId xmlns:p14="http://schemas.microsoft.com/office/powerpoint/2010/main" val="3875614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2DFC2-7F49-42FB-B320-3878571056AF}"/>
              </a:ext>
            </a:extLst>
          </p:cNvPr>
          <p:cNvSpPr>
            <a:spLocks noGrp="1"/>
          </p:cNvSpPr>
          <p:nvPr>
            <p:ph type="title"/>
          </p:nvPr>
        </p:nvSpPr>
        <p:spPr/>
        <p:txBody>
          <a:bodyPr/>
          <a:lstStyle/>
          <a:p>
            <a:r>
              <a:rPr lang="en-US" dirty="0"/>
              <a:t>Instacart</a:t>
            </a:r>
          </a:p>
        </p:txBody>
      </p:sp>
      <p:sp>
        <p:nvSpPr>
          <p:cNvPr id="3" name="Content Placeholder 2">
            <a:extLst>
              <a:ext uri="{FF2B5EF4-FFF2-40B4-BE49-F238E27FC236}">
                <a16:creationId xmlns:a16="http://schemas.microsoft.com/office/drawing/2014/main" id="{6AC6F8C9-9B66-4074-A44E-16C56158F3EA}"/>
              </a:ext>
            </a:extLst>
          </p:cNvPr>
          <p:cNvSpPr>
            <a:spLocks noGrp="1"/>
          </p:cNvSpPr>
          <p:nvPr>
            <p:ph idx="1"/>
          </p:nvPr>
        </p:nvSpPr>
        <p:spPr/>
        <p:txBody>
          <a:bodyPr>
            <a:normAutofit/>
          </a:bodyPr>
          <a:lstStyle/>
          <a:p>
            <a:r>
              <a:rPr lang="en-US" sz="1600" dirty="0"/>
              <a:t>Large-scale manipulations include: combining data using merge, concatenate, or append. To extract further insights, used functions like .loc(), if-statements, and for-loops as well as aggregate, and grouping were applied.</a:t>
            </a:r>
          </a:p>
          <a:p>
            <a:r>
              <a:rPr lang="en-US" sz="1600" dirty="0"/>
              <a:t>Derived new columns such as busiest days, age, income, Generations, and so on to create a customer profile.</a:t>
            </a:r>
          </a:p>
        </p:txBody>
      </p:sp>
      <p:pic>
        <p:nvPicPr>
          <p:cNvPr id="5" name="Picture 4">
            <a:extLst>
              <a:ext uri="{FF2B5EF4-FFF2-40B4-BE49-F238E27FC236}">
                <a16:creationId xmlns:a16="http://schemas.microsoft.com/office/drawing/2014/main" id="{F47DB295-66D6-4F0E-9A76-AFB0D7871FC2}"/>
              </a:ext>
            </a:extLst>
          </p:cNvPr>
          <p:cNvPicPr>
            <a:picLocks noChangeAspect="1"/>
          </p:cNvPicPr>
          <p:nvPr/>
        </p:nvPicPr>
        <p:blipFill>
          <a:blip r:embed="rId2"/>
          <a:stretch>
            <a:fillRect/>
          </a:stretch>
        </p:blipFill>
        <p:spPr>
          <a:xfrm>
            <a:off x="419100" y="3104671"/>
            <a:ext cx="4956465" cy="2257905"/>
          </a:xfrm>
          <a:prstGeom prst="rect">
            <a:avLst/>
          </a:prstGeom>
        </p:spPr>
      </p:pic>
      <p:pic>
        <p:nvPicPr>
          <p:cNvPr id="7" name="Picture 6">
            <a:extLst>
              <a:ext uri="{FF2B5EF4-FFF2-40B4-BE49-F238E27FC236}">
                <a16:creationId xmlns:a16="http://schemas.microsoft.com/office/drawing/2014/main" id="{6A0D6CA7-5FC5-483B-A392-FD0BCF338E54}"/>
              </a:ext>
            </a:extLst>
          </p:cNvPr>
          <p:cNvPicPr>
            <a:picLocks noChangeAspect="1"/>
          </p:cNvPicPr>
          <p:nvPr/>
        </p:nvPicPr>
        <p:blipFill>
          <a:blip r:embed="rId3"/>
          <a:stretch>
            <a:fillRect/>
          </a:stretch>
        </p:blipFill>
        <p:spPr>
          <a:xfrm>
            <a:off x="5415159" y="3643000"/>
            <a:ext cx="6754758" cy="1074340"/>
          </a:xfrm>
          <a:prstGeom prst="rect">
            <a:avLst/>
          </a:prstGeom>
        </p:spPr>
      </p:pic>
      <p:sp>
        <p:nvSpPr>
          <p:cNvPr id="8" name="TextBox 7">
            <a:extLst>
              <a:ext uri="{FF2B5EF4-FFF2-40B4-BE49-F238E27FC236}">
                <a16:creationId xmlns:a16="http://schemas.microsoft.com/office/drawing/2014/main" id="{7EE49F52-5695-495A-A9DA-EAAC84DF8477}"/>
              </a:ext>
            </a:extLst>
          </p:cNvPr>
          <p:cNvSpPr txBox="1"/>
          <p:nvPr/>
        </p:nvSpPr>
        <p:spPr>
          <a:xfrm>
            <a:off x="3329951" y="5405438"/>
            <a:ext cx="5462587" cy="215444"/>
          </a:xfrm>
          <a:prstGeom prst="rect">
            <a:avLst/>
          </a:prstGeom>
          <a:noFill/>
        </p:spPr>
        <p:txBody>
          <a:bodyPr wrap="square" rtlCol="0">
            <a:spAutoFit/>
          </a:bodyPr>
          <a:lstStyle/>
          <a:p>
            <a:r>
              <a:rPr lang="en-US" sz="800" b="1" dirty="0"/>
              <a:t>Fig. 13 &amp; 14 Using for-loops and .loc() to create new columns for data profiling. </a:t>
            </a:r>
          </a:p>
        </p:txBody>
      </p:sp>
    </p:spTree>
    <p:extLst>
      <p:ext uri="{BB962C8B-B14F-4D97-AF65-F5344CB8AC3E}">
        <p14:creationId xmlns:p14="http://schemas.microsoft.com/office/powerpoint/2010/main" val="1891178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B1373-7339-43DB-9D5D-9CF16193B170}"/>
              </a:ext>
            </a:extLst>
          </p:cNvPr>
          <p:cNvSpPr>
            <a:spLocks noGrp="1"/>
          </p:cNvSpPr>
          <p:nvPr>
            <p:ph type="title"/>
          </p:nvPr>
        </p:nvSpPr>
        <p:spPr/>
        <p:txBody>
          <a:bodyPr/>
          <a:lstStyle/>
          <a:p>
            <a:r>
              <a:rPr lang="en-US" dirty="0"/>
              <a:t>Instacart</a:t>
            </a:r>
          </a:p>
        </p:txBody>
      </p:sp>
      <p:sp>
        <p:nvSpPr>
          <p:cNvPr id="3" name="Content Placeholder 2">
            <a:extLst>
              <a:ext uri="{FF2B5EF4-FFF2-40B4-BE49-F238E27FC236}">
                <a16:creationId xmlns:a16="http://schemas.microsoft.com/office/drawing/2014/main" id="{9827EC60-4CE9-4A98-BF83-3298837939BD}"/>
              </a:ext>
            </a:extLst>
          </p:cNvPr>
          <p:cNvSpPr>
            <a:spLocks noGrp="1"/>
          </p:cNvSpPr>
          <p:nvPr>
            <p:ph idx="1"/>
          </p:nvPr>
        </p:nvSpPr>
        <p:spPr/>
        <p:txBody>
          <a:bodyPr>
            <a:normAutofit/>
          </a:bodyPr>
          <a:lstStyle/>
          <a:p>
            <a:r>
              <a:rPr lang="en-US" sz="1600" dirty="0"/>
              <a:t>All operations allowed me to create visualizations to understand the insights with trends for Instacart’s marketing department: For example, </a:t>
            </a:r>
            <a:r>
              <a:rPr lang="en-US" sz="1600" dirty="0" err="1"/>
              <a:t>Gen_X</a:t>
            </a:r>
            <a:r>
              <a:rPr lang="en-US" sz="1600" dirty="0"/>
              <a:t> and Millennials make up the most customers demographics that use Instacart.</a:t>
            </a:r>
          </a:p>
          <a:p>
            <a:r>
              <a:rPr lang="en-US" sz="1600" dirty="0"/>
              <a:t>Charts like scatterplots let me explore not only the distribution of data points but also look for relations or spot outliers. </a:t>
            </a:r>
          </a:p>
        </p:txBody>
      </p:sp>
      <p:pic>
        <p:nvPicPr>
          <p:cNvPr id="5" name="Picture 4" descr="Chart, scatter chart&#10;&#10;Description automatically generated">
            <a:extLst>
              <a:ext uri="{FF2B5EF4-FFF2-40B4-BE49-F238E27FC236}">
                <a16:creationId xmlns:a16="http://schemas.microsoft.com/office/drawing/2014/main" id="{F78146F3-EB68-4286-B916-B709C94D56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0726" y="3005366"/>
            <a:ext cx="4199839" cy="2799893"/>
          </a:xfrm>
          <a:prstGeom prst="rect">
            <a:avLst/>
          </a:prstGeom>
        </p:spPr>
      </p:pic>
      <p:pic>
        <p:nvPicPr>
          <p:cNvPr id="7" name="Picture 6">
            <a:extLst>
              <a:ext uri="{FF2B5EF4-FFF2-40B4-BE49-F238E27FC236}">
                <a16:creationId xmlns:a16="http://schemas.microsoft.com/office/drawing/2014/main" id="{DA96F6EE-760D-4798-A58F-0F2E63796EA5}"/>
              </a:ext>
            </a:extLst>
          </p:cNvPr>
          <p:cNvPicPr>
            <a:picLocks noChangeAspect="1"/>
          </p:cNvPicPr>
          <p:nvPr/>
        </p:nvPicPr>
        <p:blipFill>
          <a:blip r:embed="rId3"/>
          <a:stretch>
            <a:fillRect/>
          </a:stretch>
        </p:blipFill>
        <p:spPr>
          <a:xfrm>
            <a:off x="1511435" y="3311069"/>
            <a:ext cx="2827203" cy="2351543"/>
          </a:xfrm>
          <a:prstGeom prst="rect">
            <a:avLst/>
          </a:prstGeom>
        </p:spPr>
      </p:pic>
      <p:sp>
        <p:nvSpPr>
          <p:cNvPr id="8" name="TextBox 7">
            <a:extLst>
              <a:ext uri="{FF2B5EF4-FFF2-40B4-BE49-F238E27FC236}">
                <a16:creationId xmlns:a16="http://schemas.microsoft.com/office/drawing/2014/main" id="{3EF5EF9C-5E88-4EDC-B50F-765E1FABF440}"/>
              </a:ext>
            </a:extLst>
          </p:cNvPr>
          <p:cNvSpPr txBox="1"/>
          <p:nvPr/>
        </p:nvSpPr>
        <p:spPr>
          <a:xfrm>
            <a:off x="1511435" y="5734050"/>
            <a:ext cx="2827203" cy="215444"/>
          </a:xfrm>
          <a:prstGeom prst="rect">
            <a:avLst/>
          </a:prstGeom>
          <a:noFill/>
        </p:spPr>
        <p:txBody>
          <a:bodyPr wrap="square" rtlCol="0">
            <a:spAutoFit/>
          </a:bodyPr>
          <a:lstStyle/>
          <a:p>
            <a:r>
              <a:rPr lang="en-US" sz="800" b="1" dirty="0"/>
              <a:t>Fig. 15 Spending flags between generations.</a:t>
            </a:r>
          </a:p>
        </p:txBody>
      </p:sp>
      <p:sp>
        <p:nvSpPr>
          <p:cNvPr id="9" name="TextBox 8">
            <a:extLst>
              <a:ext uri="{FF2B5EF4-FFF2-40B4-BE49-F238E27FC236}">
                <a16:creationId xmlns:a16="http://schemas.microsoft.com/office/drawing/2014/main" id="{A2BECD56-7D77-4A9C-81DB-D2364C532274}"/>
              </a:ext>
            </a:extLst>
          </p:cNvPr>
          <p:cNvSpPr txBox="1"/>
          <p:nvPr/>
        </p:nvSpPr>
        <p:spPr>
          <a:xfrm>
            <a:off x="6480726" y="5734050"/>
            <a:ext cx="2827203" cy="215444"/>
          </a:xfrm>
          <a:prstGeom prst="rect">
            <a:avLst/>
          </a:prstGeom>
          <a:noFill/>
        </p:spPr>
        <p:txBody>
          <a:bodyPr wrap="square" rtlCol="0">
            <a:spAutoFit/>
          </a:bodyPr>
          <a:lstStyle/>
          <a:p>
            <a:r>
              <a:rPr lang="en-US" sz="800" b="1" dirty="0"/>
              <a:t>Fig. 16 Age and Income scatterplot.</a:t>
            </a:r>
          </a:p>
        </p:txBody>
      </p:sp>
    </p:spTree>
    <p:extLst>
      <p:ext uri="{BB962C8B-B14F-4D97-AF65-F5344CB8AC3E}">
        <p14:creationId xmlns:p14="http://schemas.microsoft.com/office/powerpoint/2010/main" val="4373425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CAF6E-9AEA-48A2-A916-D1E98E2C8D8B}"/>
              </a:ext>
            </a:extLst>
          </p:cNvPr>
          <p:cNvSpPr>
            <a:spLocks noGrp="1"/>
          </p:cNvSpPr>
          <p:nvPr>
            <p:ph type="title"/>
          </p:nvPr>
        </p:nvSpPr>
        <p:spPr/>
        <p:txBody>
          <a:bodyPr/>
          <a:lstStyle/>
          <a:p>
            <a:r>
              <a:rPr lang="en-US" dirty="0"/>
              <a:t>Instacart</a:t>
            </a:r>
          </a:p>
        </p:txBody>
      </p:sp>
      <p:sp>
        <p:nvSpPr>
          <p:cNvPr id="3" name="Content Placeholder 2">
            <a:extLst>
              <a:ext uri="{FF2B5EF4-FFF2-40B4-BE49-F238E27FC236}">
                <a16:creationId xmlns:a16="http://schemas.microsoft.com/office/drawing/2014/main" id="{6ABBC28F-52E4-4E8E-BDCC-85BA4DCFEAC8}"/>
              </a:ext>
            </a:extLst>
          </p:cNvPr>
          <p:cNvSpPr>
            <a:spLocks noGrp="1"/>
          </p:cNvSpPr>
          <p:nvPr>
            <p:ph idx="1"/>
          </p:nvPr>
        </p:nvSpPr>
        <p:spPr/>
        <p:txBody>
          <a:bodyPr>
            <a:normAutofit/>
          </a:bodyPr>
          <a:lstStyle/>
          <a:p>
            <a:r>
              <a:rPr lang="en-US" sz="2000" dirty="0"/>
              <a:t>The entire analysis process was put together using Excel Reporting where the population flow and recommendations are made for new marketing strategies.</a:t>
            </a:r>
          </a:p>
          <a:p>
            <a:r>
              <a:rPr lang="en-US" sz="2000" dirty="0"/>
              <a:t>All files can be viewed </a:t>
            </a:r>
            <a:r>
              <a:rPr lang="en-US" sz="2000" dirty="0">
                <a:hlinkClick r:id="rId2"/>
              </a:rPr>
              <a:t>here</a:t>
            </a:r>
            <a:r>
              <a:rPr lang="en-US" sz="2000" dirty="0"/>
              <a:t>.</a:t>
            </a:r>
          </a:p>
        </p:txBody>
      </p:sp>
      <p:pic>
        <p:nvPicPr>
          <p:cNvPr id="5" name="Picture 4">
            <a:extLst>
              <a:ext uri="{FF2B5EF4-FFF2-40B4-BE49-F238E27FC236}">
                <a16:creationId xmlns:a16="http://schemas.microsoft.com/office/drawing/2014/main" id="{818A2DA3-3B4B-47B4-BF33-E0A40ADD8E14}"/>
              </a:ext>
            </a:extLst>
          </p:cNvPr>
          <p:cNvPicPr>
            <a:picLocks noChangeAspect="1"/>
          </p:cNvPicPr>
          <p:nvPr/>
        </p:nvPicPr>
        <p:blipFill>
          <a:blip r:embed="rId3"/>
          <a:stretch>
            <a:fillRect/>
          </a:stretch>
        </p:blipFill>
        <p:spPr>
          <a:xfrm>
            <a:off x="1624012" y="3429000"/>
            <a:ext cx="8943976" cy="2508035"/>
          </a:xfrm>
          <a:prstGeom prst="rect">
            <a:avLst/>
          </a:prstGeom>
        </p:spPr>
      </p:pic>
      <p:sp>
        <p:nvSpPr>
          <p:cNvPr id="6" name="TextBox 5">
            <a:extLst>
              <a:ext uri="{FF2B5EF4-FFF2-40B4-BE49-F238E27FC236}">
                <a16:creationId xmlns:a16="http://schemas.microsoft.com/office/drawing/2014/main" id="{85929863-D67D-4E89-8E13-89D7E4368C6E}"/>
              </a:ext>
            </a:extLst>
          </p:cNvPr>
          <p:cNvSpPr txBox="1"/>
          <p:nvPr/>
        </p:nvSpPr>
        <p:spPr>
          <a:xfrm>
            <a:off x="1685925" y="5976938"/>
            <a:ext cx="4410075" cy="215444"/>
          </a:xfrm>
          <a:prstGeom prst="rect">
            <a:avLst/>
          </a:prstGeom>
          <a:noFill/>
        </p:spPr>
        <p:txBody>
          <a:bodyPr wrap="square" rtlCol="0">
            <a:spAutoFit/>
          </a:bodyPr>
          <a:lstStyle/>
          <a:p>
            <a:r>
              <a:rPr lang="en-US" sz="800" b="1" dirty="0"/>
              <a:t>Fig. 17 Population flow for Instacart dataset</a:t>
            </a:r>
          </a:p>
        </p:txBody>
      </p:sp>
    </p:spTree>
    <p:extLst>
      <p:ext uri="{BB962C8B-B14F-4D97-AF65-F5344CB8AC3E}">
        <p14:creationId xmlns:p14="http://schemas.microsoft.com/office/powerpoint/2010/main" val="23199486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3" name="Rectangle 72">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5" name="Rectangle 74">
            <a:extLst>
              <a:ext uri="{FF2B5EF4-FFF2-40B4-BE49-F238E27FC236}">
                <a16:creationId xmlns:a16="http://schemas.microsoft.com/office/drawing/2014/main" id="{DA476813-4CEE-408B-852D-3E51E30B1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026" name="Picture 2" descr="Air Pollution Kills in America Despite EPA Efforts | Time">
            <a:extLst>
              <a:ext uri="{FF2B5EF4-FFF2-40B4-BE49-F238E27FC236}">
                <a16:creationId xmlns:a16="http://schemas.microsoft.com/office/drawing/2014/main" id="{011D076F-3551-4757-9BE0-8AEB64518299}"/>
              </a:ext>
            </a:extLst>
          </p:cNvPr>
          <p:cNvPicPr>
            <a:picLocks noChangeAspect="1" noChangeArrowheads="1"/>
          </p:cNvPicPr>
          <p:nvPr/>
        </p:nvPicPr>
        <p:blipFill rotWithShape="1">
          <a:blip r:embed="rId2">
            <a:alphaModFix amt="60000"/>
            <a:extLst>
              <a:ext uri="{28A0092B-C50C-407E-A947-70E740481C1C}">
                <a14:useLocalDpi xmlns:a14="http://schemas.microsoft.com/office/drawing/2010/main" val="0"/>
              </a:ext>
            </a:extLst>
          </a:blip>
          <a:srcRect t="9292"/>
          <a:stretch/>
        </p:blipFill>
        <p:spPr bwMode="auto">
          <a:xfrm>
            <a:off x="20" y="10"/>
            <a:ext cx="12191980" cy="685661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99B4AFF-085B-4DEC-A502-6986077BB26C}"/>
              </a:ext>
            </a:extLst>
          </p:cNvPr>
          <p:cNvSpPr>
            <a:spLocks noGrp="1"/>
          </p:cNvSpPr>
          <p:nvPr>
            <p:ph type="title"/>
          </p:nvPr>
        </p:nvSpPr>
        <p:spPr>
          <a:xfrm>
            <a:off x="1198181" y="726066"/>
            <a:ext cx="4795282" cy="5018227"/>
          </a:xfrm>
        </p:spPr>
        <p:txBody>
          <a:bodyPr anchor="ctr">
            <a:normAutofit/>
          </a:bodyPr>
          <a:lstStyle/>
          <a:p>
            <a:r>
              <a:rPr lang="en-US" dirty="0">
                <a:solidFill>
                  <a:srgbClr val="FFFFFF"/>
                </a:solidFill>
              </a:rPr>
              <a:t>US Pollution</a:t>
            </a:r>
            <a:br>
              <a:rPr lang="en-US" dirty="0">
                <a:solidFill>
                  <a:srgbClr val="FFFFFF"/>
                </a:solidFill>
              </a:rPr>
            </a:br>
            <a:r>
              <a:rPr lang="en-US" sz="1800" dirty="0">
                <a:solidFill>
                  <a:srgbClr val="FFFFFF"/>
                </a:solidFill>
              </a:rPr>
              <a:t>Data Analysis of Pollution Using Python and Tableau</a:t>
            </a:r>
          </a:p>
        </p:txBody>
      </p:sp>
      <p:grpSp>
        <p:nvGrpSpPr>
          <p:cNvPr id="77" name="Group 76">
            <a:extLst>
              <a:ext uri="{FF2B5EF4-FFF2-40B4-BE49-F238E27FC236}">
                <a16:creationId xmlns:a16="http://schemas.microsoft.com/office/drawing/2014/main" id="{245C754D-F6B0-4E8B-BCBC-51B5E2863D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6951981" y="0"/>
            <a:ext cx="5236971" cy="6858001"/>
            <a:chOff x="6951981" y="0"/>
            <a:chExt cx="5236971" cy="6858001"/>
          </a:xfrm>
        </p:grpSpPr>
        <p:pic>
          <p:nvPicPr>
            <p:cNvPr id="78" name="Picture 77">
              <a:extLst>
                <a:ext uri="{FF2B5EF4-FFF2-40B4-BE49-F238E27FC236}">
                  <a16:creationId xmlns:a16="http://schemas.microsoft.com/office/drawing/2014/main" id="{66BE34B5-B2D6-49D5-B3B8-6E019E3E4C0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20000"/>
              <a:extLst>
                <a:ext uri="{28A0092B-C50C-407E-A947-70E740481C1C}">
                  <a14:useLocalDpi xmlns:a14="http://schemas.microsoft.com/office/drawing/2010/main" val="0"/>
                </a:ext>
              </a:extLst>
            </a:blip>
            <a:stretch>
              <a:fillRect/>
            </a:stretch>
          </p:blipFill>
          <p:spPr>
            <a:xfrm flipH="1">
              <a:off x="6951981" y="692703"/>
              <a:ext cx="5236971" cy="6165298"/>
            </a:xfrm>
            <a:prstGeom prst="rect">
              <a:avLst/>
            </a:prstGeom>
          </p:spPr>
        </p:pic>
        <p:pic>
          <p:nvPicPr>
            <p:cNvPr id="79" name="Picture 78">
              <a:extLst>
                <a:ext uri="{FF2B5EF4-FFF2-40B4-BE49-F238E27FC236}">
                  <a16:creationId xmlns:a16="http://schemas.microsoft.com/office/drawing/2014/main" id="{1B5FDAC2-DA09-40B0-9B3F-D874ECE9658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alphaModFix amt="5000"/>
              <a:extLst>
                <a:ext uri="{28A0092B-C50C-407E-A947-70E740481C1C}">
                  <a14:useLocalDpi xmlns:a14="http://schemas.microsoft.com/office/drawing/2010/main" val="0"/>
                </a:ext>
              </a:extLst>
            </a:blip>
            <a:srcRect l="19154" b="19117"/>
            <a:stretch/>
          </p:blipFill>
          <p:spPr>
            <a:xfrm rot="16200000" flipH="1">
              <a:off x="7618603" y="-373126"/>
              <a:ext cx="4197223" cy="4943475"/>
            </a:xfrm>
            <a:prstGeom prst="rect">
              <a:avLst/>
            </a:prstGeom>
          </p:spPr>
        </p:pic>
      </p:grpSp>
      <p:sp>
        <p:nvSpPr>
          <p:cNvPr id="3" name="Content Placeholder 2">
            <a:extLst>
              <a:ext uri="{FF2B5EF4-FFF2-40B4-BE49-F238E27FC236}">
                <a16:creationId xmlns:a16="http://schemas.microsoft.com/office/drawing/2014/main" id="{0C3C88C8-1659-437E-A002-A069B99B1749}"/>
              </a:ext>
            </a:extLst>
          </p:cNvPr>
          <p:cNvSpPr>
            <a:spLocks noGrp="1"/>
          </p:cNvSpPr>
          <p:nvPr>
            <p:ph idx="1"/>
          </p:nvPr>
        </p:nvSpPr>
        <p:spPr>
          <a:xfrm>
            <a:off x="6195372" y="726538"/>
            <a:ext cx="4977905" cy="5017076"/>
          </a:xfrm>
        </p:spPr>
        <p:txBody>
          <a:bodyPr anchor="ctr">
            <a:normAutofit/>
          </a:bodyPr>
          <a:lstStyle/>
          <a:p>
            <a:pPr>
              <a:lnSpc>
                <a:spcPct val="100000"/>
              </a:lnSpc>
            </a:pPr>
            <a:r>
              <a:rPr lang="en-US" sz="1500">
                <a:solidFill>
                  <a:srgbClr val="FFFFFF"/>
                </a:solidFill>
              </a:rPr>
              <a:t>Pollution has affected many parts of the world and it increases more with time. The US has shown to have been having an increase in pollution. Because of this data has been collected to view the trends of pollution in the US.</a:t>
            </a:r>
          </a:p>
          <a:p>
            <a:pPr>
              <a:lnSpc>
                <a:spcPct val="100000"/>
              </a:lnSpc>
            </a:pPr>
            <a:r>
              <a:rPr lang="en-US" sz="1500">
                <a:solidFill>
                  <a:srgbClr val="FFFFFF"/>
                </a:solidFill>
              </a:rPr>
              <a:t> The data analysis in this project was performed using Jupyter notebook in the Anaconda environment. I added other libraries like Matplotlib, Seaborn, and SciPy to plot and visualize the results of my analysis. It was later presented using Tableau Storyboard.</a:t>
            </a:r>
          </a:p>
          <a:p>
            <a:pPr>
              <a:lnSpc>
                <a:spcPct val="100000"/>
              </a:lnSpc>
            </a:pPr>
            <a:r>
              <a:rPr lang="en-US" sz="1500">
                <a:solidFill>
                  <a:srgbClr val="FFFFFF"/>
                </a:solidFill>
              </a:rPr>
              <a:t>I conducted an advanced explanatory analysis in Python.</a:t>
            </a:r>
          </a:p>
          <a:p>
            <a:pPr>
              <a:lnSpc>
                <a:spcPct val="100000"/>
              </a:lnSpc>
            </a:pPr>
            <a:r>
              <a:rPr lang="en-US" sz="1500">
                <a:solidFill>
                  <a:srgbClr val="FFFFFF"/>
                </a:solidFill>
              </a:rPr>
              <a:t>The open-source dataset comes from the </a:t>
            </a:r>
            <a:r>
              <a:rPr lang="en-US" sz="1500">
                <a:solidFill>
                  <a:srgbClr val="FFFFFF"/>
                </a:solidFill>
                <a:hlinkClick r:id="rId4"/>
              </a:rPr>
              <a:t>EPA</a:t>
            </a:r>
            <a:r>
              <a:rPr lang="en-US" sz="1500">
                <a:solidFill>
                  <a:srgbClr val="FFFFFF"/>
                </a:solidFill>
              </a:rPr>
              <a:t> that sources the data from 2000-2016. For the geographical visulatization, I used the us-states.json.</a:t>
            </a:r>
          </a:p>
        </p:txBody>
      </p:sp>
    </p:spTree>
    <p:extLst>
      <p:ext uri="{BB962C8B-B14F-4D97-AF65-F5344CB8AC3E}">
        <p14:creationId xmlns:p14="http://schemas.microsoft.com/office/powerpoint/2010/main" val="19823189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8ED5E97A-D21B-4AA4-83CF-DA3A380E30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0"/>
            <a:ext cx="7724071" cy="6858000"/>
            <a:chOff x="4464881" y="0"/>
            <a:chExt cx="7724071" cy="6858000"/>
          </a:xfrm>
        </p:grpSpPr>
        <p:pic>
          <p:nvPicPr>
            <p:cNvPr id="14" name="Picture 13">
              <a:extLst>
                <a:ext uri="{FF2B5EF4-FFF2-40B4-BE49-F238E27FC236}">
                  <a16:creationId xmlns:a16="http://schemas.microsoft.com/office/drawing/2014/main" id="{8AF5706D-4464-450F-93F4-853EDF68CE4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5" name="Picture 14">
              <a:extLst>
                <a:ext uri="{FF2B5EF4-FFF2-40B4-BE49-F238E27FC236}">
                  <a16:creationId xmlns:a16="http://schemas.microsoft.com/office/drawing/2014/main" id="{3E0FB244-C158-43A9-AD7A-05DC5BBF6D3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AF580DF7-615B-4FBE-8003-54EBF99EDA20}"/>
              </a:ext>
            </a:extLst>
          </p:cNvPr>
          <p:cNvSpPr>
            <a:spLocks noGrp="1"/>
          </p:cNvSpPr>
          <p:nvPr>
            <p:ph type="title"/>
          </p:nvPr>
        </p:nvSpPr>
        <p:spPr>
          <a:xfrm>
            <a:off x="838200" y="586992"/>
            <a:ext cx="5638800" cy="2461008"/>
          </a:xfrm>
        </p:spPr>
        <p:txBody>
          <a:bodyPr>
            <a:normAutofit/>
          </a:bodyPr>
          <a:lstStyle/>
          <a:p>
            <a:r>
              <a:rPr lang="en-US" dirty="0"/>
              <a:t>Introduction</a:t>
            </a:r>
          </a:p>
        </p:txBody>
      </p:sp>
      <p:sp>
        <p:nvSpPr>
          <p:cNvPr id="3" name="Content Placeholder 2">
            <a:extLst>
              <a:ext uri="{FF2B5EF4-FFF2-40B4-BE49-F238E27FC236}">
                <a16:creationId xmlns:a16="http://schemas.microsoft.com/office/drawing/2014/main" id="{CF28BA2D-D848-43C0-BDDE-7D2729C84A90}"/>
              </a:ext>
            </a:extLst>
          </p:cNvPr>
          <p:cNvSpPr>
            <a:spLocks noGrp="1"/>
          </p:cNvSpPr>
          <p:nvPr>
            <p:ph idx="1"/>
          </p:nvPr>
        </p:nvSpPr>
        <p:spPr>
          <a:xfrm>
            <a:off x="835152" y="2614613"/>
            <a:ext cx="5638437" cy="3156166"/>
          </a:xfrm>
        </p:spPr>
        <p:txBody>
          <a:bodyPr anchor="ctr">
            <a:normAutofit/>
          </a:bodyPr>
          <a:lstStyle/>
          <a:p>
            <a:r>
              <a:rPr lang="en-US" sz="1800" dirty="0"/>
              <a:t>This portfolio contains study cases from the Data Analytics program enrolled in Career Foundry educational platform for 2021.</a:t>
            </a:r>
          </a:p>
          <a:p>
            <a:r>
              <a:rPr lang="en-US" sz="1800" dirty="0"/>
              <a:t>It consists of 5 projects through which I explored various techniques to analyze and visualize data using Excel, Tableau, SQL, and Python.</a:t>
            </a:r>
          </a:p>
          <a:p>
            <a:r>
              <a:rPr lang="en-US" sz="1800" dirty="0"/>
              <a:t>Each project utilizes one of the tools listed.</a:t>
            </a:r>
          </a:p>
        </p:txBody>
      </p:sp>
      <p:pic>
        <p:nvPicPr>
          <p:cNvPr id="5" name="Picture 4" descr="Magnifying glass showing decling performance">
            <a:extLst>
              <a:ext uri="{FF2B5EF4-FFF2-40B4-BE49-F238E27FC236}">
                <a16:creationId xmlns:a16="http://schemas.microsoft.com/office/drawing/2014/main" id="{8C7BF71D-DA7E-4A1F-A79A-C1A80F36DC22}"/>
              </a:ext>
            </a:extLst>
          </p:cNvPr>
          <p:cNvPicPr>
            <a:picLocks noChangeAspect="1"/>
          </p:cNvPicPr>
          <p:nvPr/>
        </p:nvPicPr>
        <p:blipFill rotWithShape="1">
          <a:blip r:embed="rId4"/>
          <a:srcRect l="8774" r="39338" b="-2"/>
          <a:stretch/>
        </p:blipFill>
        <p:spPr>
          <a:xfrm>
            <a:off x="6861048" y="1"/>
            <a:ext cx="5330952" cy="6858000"/>
          </a:xfrm>
          <a:prstGeom prst="rect">
            <a:avLst/>
          </a:prstGeom>
        </p:spPr>
      </p:pic>
    </p:spTree>
    <p:extLst>
      <p:ext uri="{BB962C8B-B14F-4D97-AF65-F5344CB8AC3E}">
        <p14:creationId xmlns:p14="http://schemas.microsoft.com/office/powerpoint/2010/main" val="4332843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72E4C-400C-4BE1-A8BD-F8EF7BD2328D}"/>
              </a:ext>
            </a:extLst>
          </p:cNvPr>
          <p:cNvSpPr>
            <a:spLocks noGrp="1"/>
          </p:cNvSpPr>
          <p:nvPr>
            <p:ph type="title"/>
          </p:nvPr>
        </p:nvSpPr>
        <p:spPr/>
        <p:txBody>
          <a:bodyPr/>
          <a:lstStyle/>
          <a:p>
            <a:r>
              <a:rPr lang="en-US" dirty="0"/>
              <a:t>US Pollution</a:t>
            </a:r>
          </a:p>
        </p:txBody>
      </p:sp>
      <p:sp>
        <p:nvSpPr>
          <p:cNvPr id="3" name="Content Placeholder 2">
            <a:extLst>
              <a:ext uri="{FF2B5EF4-FFF2-40B4-BE49-F238E27FC236}">
                <a16:creationId xmlns:a16="http://schemas.microsoft.com/office/drawing/2014/main" id="{AF362868-775C-4B2E-A0EE-CD24461E53A5}"/>
              </a:ext>
            </a:extLst>
          </p:cNvPr>
          <p:cNvSpPr>
            <a:spLocks noGrp="1"/>
          </p:cNvSpPr>
          <p:nvPr>
            <p:ph idx="1"/>
          </p:nvPr>
        </p:nvSpPr>
        <p:spPr/>
        <p:txBody>
          <a:bodyPr>
            <a:normAutofit/>
          </a:bodyPr>
          <a:lstStyle/>
          <a:p>
            <a:r>
              <a:rPr lang="en-US" sz="1800" dirty="0"/>
              <a:t>The data set contained the information of the four main gases that contribute to the testing of pollution. These were separated by Mean, 1</a:t>
            </a:r>
            <a:r>
              <a:rPr lang="en-US" sz="1800" baseline="30000" dirty="0"/>
              <a:t>st</a:t>
            </a:r>
            <a:r>
              <a:rPr lang="en-US" sz="1800" dirty="0"/>
              <a:t> Max Value, and AQI.</a:t>
            </a:r>
          </a:p>
          <a:p>
            <a:r>
              <a:rPr lang="en-US" sz="1800" dirty="0"/>
              <a:t>For majority of the analysis, the Mean was used.</a:t>
            </a:r>
          </a:p>
          <a:p>
            <a:r>
              <a:rPr lang="en-US" sz="1800" dirty="0"/>
              <a:t>After sourcing and cleaning the data, I learned to create a correlation diagram and interpreted the relationship between the variables.</a:t>
            </a:r>
          </a:p>
          <a:p>
            <a:r>
              <a:rPr lang="en-US" sz="1800" dirty="0"/>
              <a:t>In the set, NO2 and CO stood out the most with the strongest relationship.</a:t>
            </a:r>
          </a:p>
        </p:txBody>
      </p:sp>
      <p:pic>
        <p:nvPicPr>
          <p:cNvPr id="5" name="Picture 4" descr="Chart, timeline, treemap chart&#10;&#10;Description automatically generated">
            <a:extLst>
              <a:ext uri="{FF2B5EF4-FFF2-40B4-BE49-F238E27FC236}">
                <a16:creationId xmlns:a16="http://schemas.microsoft.com/office/drawing/2014/main" id="{665B7ED0-E306-4D0B-AB52-89EC23652D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67737" y="3507002"/>
            <a:ext cx="3379664" cy="3350998"/>
          </a:xfrm>
          <a:prstGeom prst="rect">
            <a:avLst/>
          </a:prstGeom>
        </p:spPr>
      </p:pic>
      <p:sp>
        <p:nvSpPr>
          <p:cNvPr id="6" name="TextBox 5">
            <a:extLst>
              <a:ext uri="{FF2B5EF4-FFF2-40B4-BE49-F238E27FC236}">
                <a16:creationId xmlns:a16="http://schemas.microsoft.com/office/drawing/2014/main" id="{77A8C48F-2805-43F6-A3EE-373A4B5BE712}"/>
              </a:ext>
            </a:extLst>
          </p:cNvPr>
          <p:cNvSpPr txBox="1"/>
          <p:nvPr/>
        </p:nvSpPr>
        <p:spPr>
          <a:xfrm>
            <a:off x="6922293" y="6492240"/>
            <a:ext cx="3290887" cy="215444"/>
          </a:xfrm>
          <a:prstGeom prst="rect">
            <a:avLst/>
          </a:prstGeom>
          <a:noFill/>
        </p:spPr>
        <p:txBody>
          <a:bodyPr wrap="square" rtlCol="0">
            <a:spAutoFit/>
          </a:bodyPr>
          <a:lstStyle/>
          <a:p>
            <a:r>
              <a:rPr lang="en-US" sz="800" b="1" dirty="0"/>
              <a:t>Fig. 18 Correlation Diagram</a:t>
            </a:r>
          </a:p>
        </p:txBody>
      </p:sp>
    </p:spTree>
    <p:extLst>
      <p:ext uri="{BB962C8B-B14F-4D97-AF65-F5344CB8AC3E}">
        <p14:creationId xmlns:p14="http://schemas.microsoft.com/office/powerpoint/2010/main" val="2536633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CFD14-5564-456A-8FDD-5F217CB96308}"/>
              </a:ext>
            </a:extLst>
          </p:cNvPr>
          <p:cNvSpPr>
            <a:spLocks noGrp="1"/>
          </p:cNvSpPr>
          <p:nvPr>
            <p:ph type="title"/>
          </p:nvPr>
        </p:nvSpPr>
        <p:spPr/>
        <p:txBody>
          <a:bodyPr/>
          <a:lstStyle/>
          <a:p>
            <a:r>
              <a:rPr lang="en-US" dirty="0"/>
              <a:t>US Pollution</a:t>
            </a:r>
          </a:p>
        </p:txBody>
      </p:sp>
      <p:sp>
        <p:nvSpPr>
          <p:cNvPr id="5" name="Content Placeholder 4">
            <a:extLst>
              <a:ext uri="{FF2B5EF4-FFF2-40B4-BE49-F238E27FC236}">
                <a16:creationId xmlns:a16="http://schemas.microsoft.com/office/drawing/2014/main" id="{06E40599-6708-499E-8A87-0DFC124265C7}"/>
              </a:ext>
            </a:extLst>
          </p:cNvPr>
          <p:cNvSpPr>
            <a:spLocks noGrp="1"/>
          </p:cNvSpPr>
          <p:nvPr>
            <p:ph sz="half" idx="2"/>
          </p:nvPr>
        </p:nvSpPr>
        <p:spPr>
          <a:xfrm>
            <a:off x="465256" y="1447801"/>
            <a:ext cx="5532319" cy="4741862"/>
          </a:xfrm>
        </p:spPr>
        <p:txBody>
          <a:bodyPr>
            <a:normAutofit/>
          </a:bodyPr>
          <a:lstStyle/>
          <a:p>
            <a:r>
              <a:rPr lang="en-US" sz="2000" dirty="0"/>
              <a:t>Using Linear Regression, I explored the unique relationship between AQI and 1</a:t>
            </a:r>
            <a:r>
              <a:rPr lang="en-US" sz="2000" baseline="30000" dirty="0"/>
              <a:t>st</a:t>
            </a:r>
            <a:r>
              <a:rPr lang="en-US" sz="2000" dirty="0"/>
              <a:t> Max Value to show the linear prediction.</a:t>
            </a:r>
          </a:p>
          <a:p>
            <a:pPr marL="0" indent="0">
              <a:buNone/>
            </a:pPr>
            <a:endParaRPr lang="en-US" sz="2000" dirty="0"/>
          </a:p>
        </p:txBody>
      </p:sp>
      <p:sp>
        <p:nvSpPr>
          <p:cNvPr id="7" name="Content Placeholder 6">
            <a:extLst>
              <a:ext uri="{FF2B5EF4-FFF2-40B4-BE49-F238E27FC236}">
                <a16:creationId xmlns:a16="http://schemas.microsoft.com/office/drawing/2014/main" id="{919E411A-AA29-47F4-B07B-3398F3D639B5}"/>
              </a:ext>
            </a:extLst>
          </p:cNvPr>
          <p:cNvSpPr>
            <a:spLocks noGrp="1"/>
          </p:cNvSpPr>
          <p:nvPr>
            <p:ph sz="quarter" idx="4"/>
          </p:nvPr>
        </p:nvSpPr>
        <p:spPr>
          <a:xfrm>
            <a:off x="6172200" y="1447801"/>
            <a:ext cx="5561106" cy="4741862"/>
          </a:xfrm>
        </p:spPr>
        <p:txBody>
          <a:bodyPr>
            <a:normAutofit/>
          </a:bodyPr>
          <a:lstStyle/>
          <a:p>
            <a:r>
              <a:rPr lang="en-US" sz="2000" dirty="0"/>
              <a:t>In the unsupervised machine learning, I used clusters to confirm the linear relationship between NO2 and CO.</a:t>
            </a:r>
          </a:p>
        </p:txBody>
      </p:sp>
      <p:pic>
        <p:nvPicPr>
          <p:cNvPr id="9" name="Picture 8" descr="Chart, line chart&#10;&#10;Description automatically generated">
            <a:extLst>
              <a:ext uri="{FF2B5EF4-FFF2-40B4-BE49-F238E27FC236}">
                <a16:creationId xmlns:a16="http://schemas.microsoft.com/office/drawing/2014/main" id="{F10640D4-2442-47C4-AFA6-ECE1158A19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4205" y="2712485"/>
            <a:ext cx="3970364" cy="2697714"/>
          </a:xfrm>
          <a:prstGeom prst="rect">
            <a:avLst/>
          </a:prstGeom>
        </p:spPr>
      </p:pic>
      <p:pic>
        <p:nvPicPr>
          <p:cNvPr id="11" name="Picture 10" descr="Chart, scatter chart&#10;&#10;Description automatically generated">
            <a:extLst>
              <a:ext uri="{FF2B5EF4-FFF2-40B4-BE49-F238E27FC236}">
                <a16:creationId xmlns:a16="http://schemas.microsoft.com/office/drawing/2014/main" id="{06EBB390-284A-418A-B0CD-7795F4BC9F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6988" y="2712486"/>
            <a:ext cx="3980962" cy="2697714"/>
          </a:xfrm>
          <a:prstGeom prst="rect">
            <a:avLst/>
          </a:prstGeom>
        </p:spPr>
      </p:pic>
      <p:sp>
        <p:nvSpPr>
          <p:cNvPr id="12" name="TextBox 11">
            <a:extLst>
              <a:ext uri="{FF2B5EF4-FFF2-40B4-BE49-F238E27FC236}">
                <a16:creationId xmlns:a16="http://schemas.microsoft.com/office/drawing/2014/main" id="{4E25D049-2B5B-4FC9-9345-71FF372E80C3}"/>
              </a:ext>
            </a:extLst>
          </p:cNvPr>
          <p:cNvSpPr txBox="1"/>
          <p:nvPr/>
        </p:nvSpPr>
        <p:spPr>
          <a:xfrm>
            <a:off x="734205" y="5476765"/>
            <a:ext cx="3290887" cy="215444"/>
          </a:xfrm>
          <a:prstGeom prst="rect">
            <a:avLst/>
          </a:prstGeom>
          <a:noFill/>
        </p:spPr>
        <p:txBody>
          <a:bodyPr wrap="square" rtlCol="0">
            <a:spAutoFit/>
          </a:bodyPr>
          <a:lstStyle/>
          <a:p>
            <a:r>
              <a:rPr lang="en-US" sz="800" b="1" dirty="0"/>
              <a:t>Fig. 19 Linear Regression Line</a:t>
            </a:r>
          </a:p>
        </p:txBody>
      </p:sp>
      <p:sp>
        <p:nvSpPr>
          <p:cNvPr id="13" name="TextBox 12">
            <a:extLst>
              <a:ext uri="{FF2B5EF4-FFF2-40B4-BE49-F238E27FC236}">
                <a16:creationId xmlns:a16="http://schemas.microsoft.com/office/drawing/2014/main" id="{0499DE07-B279-4CFD-B79F-014A65A61E70}"/>
              </a:ext>
            </a:extLst>
          </p:cNvPr>
          <p:cNvSpPr txBox="1"/>
          <p:nvPr/>
        </p:nvSpPr>
        <p:spPr>
          <a:xfrm>
            <a:off x="6376988" y="5476765"/>
            <a:ext cx="3290887" cy="215444"/>
          </a:xfrm>
          <a:prstGeom prst="rect">
            <a:avLst/>
          </a:prstGeom>
          <a:noFill/>
        </p:spPr>
        <p:txBody>
          <a:bodyPr wrap="square" rtlCol="0">
            <a:spAutoFit/>
          </a:bodyPr>
          <a:lstStyle/>
          <a:p>
            <a:r>
              <a:rPr lang="en-US" sz="800" b="1" dirty="0"/>
              <a:t>Fig. 20 Clusters Diagram</a:t>
            </a:r>
          </a:p>
        </p:txBody>
      </p:sp>
    </p:spTree>
    <p:extLst>
      <p:ext uri="{BB962C8B-B14F-4D97-AF65-F5344CB8AC3E}">
        <p14:creationId xmlns:p14="http://schemas.microsoft.com/office/powerpoint/2010/main" val="18567282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3B3EDA7-185D-4709-8B51-E86180D6ECEB}"/>
              </a:ext>
            </a:extLst>
          </p:cNvPr>
          <p:cNvSpPr>
            <a:spLocks noGrp="1"/>
          </p:cNvSpPr>
          <p:nvPr>
            <p:ph type="title"/>
          </p:nvPr>
        </p:nvSpPr>
        <p:spPr/>
        <p:txBody>
          <a:bodyPr/>
          <a:lstStyle/>
          <a:p>
            <a:r>
              <a:rPr lang="en-US" dirty="0"/>
              <a:t>US Pollution</a:t>
            </a:r>
          </a:p>
        </p:txBody>
      </p:sp>
      <p:sp>
        <p:nvSpPr>
          <p:cNvPr id="8" name="Content Placeholder 7">
            <a:extLst>
              <a:ext uri="{FF2B5EF4-FFF2-40B4-BE49-F238E27FC236}">
                <a16:creationId xmlns:a16="http://schemas.microsoft.com/office/drawing/2014/main" id="{1B6809A5-5CBF-489B-AC86-F1399AFAAF5D}"/>
              </a:ext>
            </a:extLst>
          </p:cNvPr>
          <p:cNvSpPr>
            <a:spLocks noGrp="1"/>
          </p:cNvSpPr>
          <p:nvPr>
            <p:ph idx="1"/>
          </p:nvPr>
        </p:nvSpPr>
        <p:spPr/>
        <p:txBody>
          <a:bodyPr>
            <a:normAutofit/>
          </a:bodyPr>
          <a:lstStyle/>
          <a:p>
            <a:r>
              <a:rPr lang="en-US" sz="2400" dirty="0"/>
              <a:t>Using the us-states JSON file, I created a map that represents the states with that have the most NO2 and CO gas emissions. It was interesting to uncover that the West had a higher density of NO2 and CO emissions when combined.</a:t>
            </a:r>
          </a:p>
          <a:p>
            <a:pPr marL="0" indent="0">
              <a:buNone/>
            </a:pPr>
            <a:endParaRPr lang="en-US" sz="2400" dirty="0"/>
          </a:p>
        </p:txBody>
      </p:sp>
      <p:pic>
        <p:nvPicPr>
          <p:cNvPr id="10" name="Picture 9" descr="Map&#10;&#10;Description automatically generated">
            <a:extLst>
              <a:ext uri="{FF2B5EF4-FFF2-40B4-BE49-F238E27FC236}">
                <a16:creationId xmlns:a16="http://schemas.microsoft.com/office/drawing/2014/main" id="{54185AF1-E84E-4DE6-8016-C9E6EE3F05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78872" y="3338512"/>
            <a:ext cx="4234255" cy="2545891"/>
          </a:xfrm>
          <a:prstGeom prst="rect">
            <a:avLst/>
          </a:prstGeom>
        </p:spPr>
      </p:pic>
      <p:sp>
        <p:nvSpPr>
          <p:cNvPr id="11" name="TextBox 10">
            <a:extLst>
              <a:ext uri="{FF2B5EF4-FFF2-40B4-BE49-F238E27FC236}">
                <a16:creationId xmlns:a16="http://schemas.microsoft.com/office/drawing/2014/main" id="{57CF2E92-E557-41F7-9159-E2D4B4D969B4}"/>
              </a:ext>
            </a:extLst>
          </p:cNvPr>
          <p:cNvSpPr txBox="1"/>
          <p:nvPr/>
        </p:nvSpPr>
        <p:spPr>
          <a:xfrm>
            <a:off x="3978872" y="5927086"/>
            <a:ext cx="3290887" cy="215444"/>
          </a:xfrm>
          <a:prstGeom prst="rect">
            <a:avLst/>
          </a:prstGeom>
          <a:noFill/>
        </p:spPr>
        <p:txBody>
          <a:bodyPr wrap="square" rtlCol="0">
            <a:spAutoFit/>
          </a:bodyPr>
          <a:lstStyle/>
          <a:p>
            <a:r>
              <a:rPr lang="en-US" sz="800" b="1" dirty="0"/>
              <a:t>Fig. 21 Geographical Visualization  of NO2 and CO Means</a:t>
            </a:r>
          </a:p>
        </p:txBody>
      </p:sp>
    </p:spTree>
    <p:extLst>
      <p:ext uri="{BB962C8B-B14F-4D97-AF65-F5344CB8AC3E}">
        <p14:creationId xmlns:p14="http://schemas.microsoft.com/office/powerpoint/2010/main" val="3340080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2D239-437D-4F07-96C4-23034D464481}"/>
              </a:ext>
            </a:extLst>
          </p:cNvPr>
          <p:cNvSpPr>
            <a:spLocks noGrp="1"/>
          </p:cNvSpPr>
          <p:nvPr>
            <p:ph type="title"/>
          </p:nvPr>
        </p:nvSpPr>
        <p:spPr/>
        <p:txBody>
          <a:bodyPr/>
          <a:lstStyle/>
          <a:p>
            <a:r>
              <a:rPr lang="en-US" dirty="0"/>
              <a:t>US Pollution</a:t>
            </a:r>
          </a:p>
        </p:txBody>
      </p:sp>
      <p:sp>
        <p:nvSpPr>
          <p:cNvPr id="3" name="Content Placeholder 2">
            <a:extLst>
              <a:ext uri="{FF2B5EF4-FFF2-40B4-BE49-F238E27FC236}">
                <a16:creationId xmlns:a16="http://schemas.microsoft.com/office/drawing/2014/main" id="{D5CFC92D-FE7B-4A0F-97BB-0ED4EBB9BD80}"/>
              </a:ext>
            </a:extLst>
          </p:cNvPr>
          <p:cNvSpPr>
            <a:spLocks noGrp="1"/>
          </p:cNvSpPr>
          <p:nvPr>
            <p:ph idx="1"/>
          </p:nvPr>
        </p:nvSpPr>
        <p:spPr/>
        <p:txBody>
          <a:bodyPr>
            <a:normAutofit/>
          </a:bodyPr>
          <a:lstStyle/>
          <a:p>
            <a:r>
              <a:rPr lang="en-US" sz="2000" dirty="0"/>
              <a:t>I performed a time-series analysis to showcase the Western region effects of pollution. This used the data that is sourced from </a:t>
            </a:r>
            <a:r>
              <a:rPr lang="en-US" sz="2000" dirty="0" err="1"/>
              <a:t>Quandl</a:t>
            </a:r>
            <a:r>
              <a:rPr lang="en-US" sz="2000" dirty="0"/>
              <a:t> showing the natural gas purchases in the West.</a:t>
            </a:r>
          </a:p>
          <a:p>
            <a:r>
              <a:rPr lang="en-US" sz="2000" dirty="0"/>
              <a:t>The Dickey-Fuller Test was performed to test the data’s stationary to check whether the data is ready for predictions. After a few differencing operations were performed, the data was stationary.</a:t>
            </a:r>
          </a:p>
        </p:txBody>
      </p:sp>
      <p:pic>
        <p:nvPicPr>
          <p:cNvPr id="5" name="Picture 4">
            <a:extLst>
              <a:ext uri="{FF2B5EF4-FFF2-40B4-BE49-F238E27FC236}">
                <a16:creationId xmlns:a16="http://schemas.microsoft.com/office/drawing/2014/main" id="{7640BEF5-E7D6-41ED-8CC0-D5F1F758FCA8}"/>
              </a:ext>
            </a:extLst>
          </p:cNvPr>
          <p:cNvPicPr>
            <a:picLocks noChangeAspect="1"/>
          </p:cNvPicPr>
          <p:nvPr/>
        </p:nvPicPr>
        <p:blipFill>
          <a:blip r:embed="rId3"/>
          <a:stretch>
            <a:fillRect/>
          </a:stretch>
        </p:blipFill>
        <p:spPr>
          <a:xfrm>
            <a:off x="458694" y="4047331"/>
            <a:ext cx="4588200" cy="1521676"/>
          </a:xfrm>
          <a:prstGeom prst="rect">
            <a:avLst/>
          </a:prstGeom>
        </p:spPr>
      </p:pic>
      <p:sp>
        <p:nvSpPr>
          <p:cNvPr id="6" name="TextBox 5">
            <a:extLst>
              <a:ext uri="{FF2B5EF4-FFF2-40B4-BE49-F238E27FC236}">
                <a16:creationId xmlns:a16="http://schemas.microsoft.com/office/drawing/2014/main" id="{CA32C2C1-CBE8-4EDA-B91F-C60877EF6EA8}"/>
              </a:ext>
            </a:extLst>
          </p:cNvPr>
          <p:cNvSpPr txBox="1"/>
          <p:nvPr/>
        </p:nvSpPr>
        <p:spPr>
          <a:xfrm>
            <a:off x="458694" y="5607722"/>
            <a:ext cx="3290887" cy="215444"/>
          </a:xfrm>
          <a:prstGeom prst="rect">
            <a:avLst/>
          </a:prstGeom>
          <a:noFill/>
        </p:spPr>
        <p:txBody>
          <a:bodyPr wrap="square" rtlCol="0">
            <a:spAutoFit/>
          </a:bodyPr>
          <a:lstStyle/>
          <a:p>
            <a:r>
              <a:rPr lang="en-US" sz="800" b="1" dirty="0"/>
              <a:t>Fig. 22 Time Series</a:t>
            </a:r>
          </a:p>
        </p:txBody>
      </p:sp>
      <p:pic>
        <p:nvPicPr>
          <p:cNvPr id="8" name="Picture 7">
            <a:extLst>
              <a:ext uri="{FF2B5EF4-FFF2-40B4-BE49-F238E27FC236}">
                <a16:creationId xmlns:a16="http://schemas.microsoft.com/office/drawing/2014/main" id="{9D5CAAEA-ACE2-4987-AD0E-89831CD3E160}"/>
              </a:ext>
            </a:extLst>
          </p:cNvPr>
          <p:cNvPicPr>
            <a:picLocks noChangeAspect="1"/>
          </p:cNvPicPr>
          <p:nvPr/>
        </p:nvPicPr>
        <p:blipFill>
          <a:blip r:embed="rId4"/>
          <a:stretch>
            <a:fillRect/>
          </a:stretch>
        </p:blipFill>
        <p:spPr>
          <a:xfrm>
            <a:off x="6096000" y="3861707"/>
            <a:ext cx="5124450" cy="2150439"/>
          </a:xfrm>
          <a:prstGeom prst="rect">
            <a:avLst/>
          </a:prstGeom>
        </p:spPr>
      </p:pic>
      <p:sp>
        <p:nvSpPr>
          <p:cNvPr id="9" name="TextBox 8">
            <a:extLst>
              <a:ext uri="{FF2B5EF4-FFF2-40B4-BE49-F238E27FC236}">
                <a16:creationId xmlns:a16="http://schemas.microsoft.com/office/drawing/2014/main" id="{DDC52D6F-8120-4A1F-8BC4-DE2A7F493B06}"/>
              </a:ext>
            </a:extLst>
          </p:cNvPr>
          <p:cNvSpPr txBox="1"/>
          <p:nvPr/>
        </p:nvSpPr>
        <p:spPr>
          <a:xfrm>
            <a:off x="6096000" y="6037491"/>
            <a:ext cx="3290887" cy="215444"/>
          </a:xfrm>
          <a:prstGeom prst="rect">
            <a:avLst/>
          </a:prstGeom>
          <a:noFill/>
        </p:spPr>
        <p:txBody>
          <a:bodyPr wrap="square" rtlCol="0">
            <a:spAutoFit/>
          </a:bodyPr>
          <a:lstStyle/>
          <a:p>
            <a:r>
              <a:rPr lang="en-US" sz="800" b="1" dirty="0"/>
              <a:t>Fig. 23 The Dickey-Fuller Test</a:t>
            </a:r>
          </a:p>
        </p:txBody>
      </p:sp>
    </p:spTree>
    <p:extLst>
      <p:ext uri="{BB962C8B-B14F-4D97-AF65-F5344CB8AC3E}">
        <p14:creationId xmlns:p14="http://schemas.microsoft.com/office/powerpoint/2010/main" val="1278678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6953A-1013-47A1-9524-54CEAE8694E8}"/>
              </a:ext>
            </a:extLst>
          </p:cNvPr>
          <p:cNvSpPr>
            <a:spLocks noGrp="1"/>
          </p:cNvSpPr>
          <p:nvPr>
            <p:ph type="title"/>
          </p:nvPr>
        </p:nvSpPr>
        <p:spPr/>
        <p:txBody>
          <a:bodyPr/>
          <a:lstStyle/>
          <a:p>
            <a:r>
              <a:rPr lang="en-US" dirty="0"/>
              <a:t>US Pollution</a:t>
            </a:r>
          </a:p>
        </p:txBody>
      </p:sp>
      <p:sp>
        <p:nvSpPr>
          <p:cNvPr id="3" name="Content Placeholder 2">
            <a:extLst>
              <a:ext uri="{FF2B5EF4-FFF2-40B4-BE49-F238E27FC236}">
                <a16:creationId xmlns:a16="http://schemas.microsoft.com/office/drawing/2014/main" id="{4C4D31FA-FA34-44BC-9761-44E4B20D55ED}"/>
              </a:ext>
            </a:extLst>
          </p:cNvPr>
          <p:cNvSpPr>
            <a:spLocks noGrp="1"/>
          </p:cNvSpPr>
          <p:nvPr>
            <p:ph idx="1"/>
          </p:nvPr>
        </p:nvSpPr>
        <p:spPr/>
        <p:txBody>
          <a:bodyPr>
            <a:normAutofit lnSpcReduction="10000"/>
          </a:bodyPr>
          <a:lstStyle/>
          <a:p>
            <a:r>
              <a:rPr lang="en-US" dirty="0"/>
              <a:t>There are many factors that result in pollution. The four gas emissions were only the few factors that contribute to the problem.</a:t>
            </a:r>
          </a:p>
          <a:p>
            <a:r>
              <a:rPr lang="en-US" dirty="0"/>
              <a:t>Between that set, a strong relationship was found between NO2 and CO based on the correlations.</a:t>
            </a:r>
          </a:p>
          <a:p>
            <a:r>
              <a:rPr lang="en-US" dirty="0"/>
              <a:t>This resulted in the findings that the West had the most emissions of these gasses, resulting in more pollution in those regions.</a:t>
            </a:r>
          </a:p>
          <a:p>
            <a:r>
              <a:rPr lang="en-US" dirty="0"/>
              <a:t>The </a:t>
            </a:r>
            <a:r>
              <a:rPr lang="en-US" dirty="0" err="1"/>
              <a:t>Jupyter</a:t>
            </a:r>
            <a:r>
              <a:rPr lang="en-US" dirty="0"/>
              <a:t> scripts are available </a:t>
            </a:r>
            <a:r>
              <a:rPr lang="en-US" dirty="0">
                <a:hlinkClick r:id="rId2"/>
              </a:rPr>
              <a:t>here</a:t>
            </a:r>
            <a:r>
              <a:rPr lang="en-US" dirty="0"/>
              <a:t> while the Tableau presentation is available </a:t>
            </a:r>
            <a:r>
              <a:rPr lang="en-US" dirty="0">
                <a:hlinkClick r:id="rId3"/>
              </a:rPr>
              <a:t>here</a:t>
            </a:r>
            <a:r>
              <a:rPr lang="en-US" dirty="0"/>
              <a:t>.</a:t>
            </a:r>
          </a:p>
        </p:txBody>
      </p:sp>
    </p:spTree>
    <p:extLst>
      <p:ext uri="{BB962C8B-B14F-4D97-AF65-F5344CB8AC3E}">
        <p14:creationId xmlns:p14="http://schemas.microsoft.com/office/powerpoint/2010/main" val="26994864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E6700-DA89-4BE4-A205-01F9FE764173}"/>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470C083-FEDA-4F2E-8C89-31EA968D7704}"/>
              </a:ext>
            </a:extLst>
          </p:cNvPr>
          <p:cNvSpPr>
            <a:spLocks noGrp="1"/>
          </p:cNvSpPr>
          <p:nvPr>
            <p:ph idx="1"/>
          </p:nvPr>
        </p:nvSpPr>
        <p:spPr/>
        <p:txBody>
          <a:bodyPr/>
          <a:lstStyle/>
          <a:p>
            <a:r>
              <a:rPr lang="en-US" dirty="0"/>
              <a:t>Working on all five projects, I utilized the tools such as Excel, Tableau, SQL, and Python to explore what it takes to be a Data Analyst.</a:t>
            </a:r>
          </a:p>
          <a:p>
            <a:r>
              <a:rPr lang="en-US" dirty="0"/>
              <a:t>Data Analytics is a fantastic field to work in and my goal is to expand my knowledge and skills for future projects.</a:t>
            </a:r>
          </a:p>
        </p:txBody>
      </p:sp>
    </p:spTree>
    <p:extLst>
      <p:ext uri="{BB962C8B-B14F-4D97-AF65-F5344CB8AC3E}">
        <p14:creationId xmlns:p14="http://schemas.microsoft.com/office/powerpoint/2010/main" val="3972826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9" name="Rectangle 11">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20" name="Group 13">
            <a:extLst>
              <a:ext uri="{FF2B5EF4-FFF2-40B4-BE49-F238E27FC236}">
                <a16:creationId xmlns:a16="http://schemas.microsoft.com/office/drawing/2014/main" id="{8D6FD602-3113-4FC4-982F-15099614D2A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3048" y="0"/>
            <a:ext cx="7724071" cy="6858000"/>
            <a:chOff x="4464881" y="0"/>
            <a:chExt cx="7724071" cy="6858000"/>
          </a:xfrm>
        </p:grpSpPr>
        <p:pic>
          <p:nvPicPr>
            <p:cNvPr id="15" name="Picture 14">
              <a:extLst>
                <a:ext uri="{FF2B5EF4-FFF2-40B4-BE49-F238E27FC236}">
                  <a16:creationId xmlns:a16="http://schemas.microsoft.com/office/drawing/2014/main" id="{8B8C81AF-BEDB-486F-AB26-181C63BF140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6" name="Picture 15">
              <a:extLst>
                <a:ext uri="{FF2B5EF4-FFF2-40B4-BE49-F238E27FC236}">
                  <a16:creationId xmlns:a16="http://schemas.microsoft.com/office/drawing/2014/main" id="{E08D8EF1-80CA-4FAD-BD38-F379CECC367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B3FC0BC7-D44A-4263-831F-830CBC3992B6}"/>
              </a:ext>
            </a:extLst>
          </p:cNvPr>
          <p:cNvSpPr>
            <a:spLocks noGrp="1"/>
          </p:cNvSpPr>
          <p:nvPr>
            <p:ph type="title"/>
          </p:nvPr>
        </p:nvSpPr>
        <p:spPr>
          <a:xfrm>
            <a:off x="5638800" y="586992"/>
            <a:ext cx="5867400" cy="1664573"/>
          </a:xfrm>
        </p:spPr>
        <p:txBody>
          <a:bodyPr>
            <a:normAutofit/>
          </a:bodyPr>
          <a:lstStyle/>
          <a:p>
            <a:pPr>
              <a:lnSpc>
                <a:spcPct val="90000"/>
              </a:lnSpc>
            </a:pPr>
            <a:r>
              <a:rPr lang="en-US" sz="3700" dirty="0" err="1"/>
              <a:t>GameCo</a:t>
            </a:r>
            <a:br>
              <a:rPr lang="en-US" sz="3700" dirty="0"/>
            </a:br>
            <a:r>
              <a:rPr lang="en-US" sz="1800" dirty="0"/>
              <a:t>Analysis of Video Game Sales using Excel</a:t>
            </a:r>
            <a:endParaRPr lang="en-US" sz="3700" dirty="0"/>
          </a:p>
        </p:txBody>
      </p:sp>
      <p:pic>
        <p:nvPicPr>
          <p:cNvPr id="5" name="Picture 4">
            <a:extLst>
              <a:ext uri="{FF2B5EF4-FFF2-40B4-BE49-F238E27FC236}">
                <a16:creationId xmlns:a16="http://schemas.microsoft.com/office/drawing/2014/main" id="{2228A28B-B661-4B70-BEC5-26941753BA11}"/>
              </a:ext>
            </a:extLst>
          </p:cNvPr>
          <p:cNvPicPr>
            <a:picLocks noChangeAspect="1"/>
          </p:cNvPicPr>
          <p:nvPr/>
        </p:nvPicPr>
        <p:blipFill>
          <a:blip r:embed="rId4"/>
          <a:stretch>
            <a:fillRect/>
          </a:stretch>
        </p:blipFill>
        <p:spPr>
          <a:xfrm>
            <a:off x="606552" y="2143434"/>
            <a:ext cx="4724400" cy="2657475"/>
          </a:xfrm>
          <a:prstGeom prst="rect">
            <a:avLst/>
          </a:prstGeom>
        </p:spPr>
      </p:pic>
      <p:sp>
        <p:nvSpPr>
          <p:cNvPr id="3" name="Content Placeholder 2">
            <a:extLst>
              <a:ext uri="{FF2B5EF4-FFF2-40B4-BE49-F238E27FC236}">
                <a16:creationId xmlns:a16="http://schemas.microsoft.com/office/drawing/2014/main" id="{9A36AC5B-7D2A-46DF-827D-51A1FDE6F4B8}"/>
              </a:ext>
            </a:extLst>
          </p:cNvPr>
          <p:cNvSpPr>
            <a:spLocks noGrp="1"/>
          </p:cNvSpPr>
          <p:nvPr>
            <p:ph idx="1"/>
          </p:nvPr>
        </p:nvSpPr>
        <p:spPr>
          <a:xfrm>
            <a:off x="5638860" y="2411653"/>
            <a:ext cx="5867022" cy="3928822"/>
          </a:xfrm>
        </p:spPr>
        <p:txBody>
          <a:bodyPr>
            <a:normAutofit/>
          </a:bodyPr>
          <a:lstStyle/>
          <a:p>
            <a:r>
              <a:rPr lang="en-US" sz="1800" dirty="0" err="1"/>
              <a:t>GameCo</a:t>
            </a:r>
            <a:r>
              <a:rPr lang="en-US" sz="1800" dirty="0"/>
              <a:t> is a fictional video game seller present globally with its strongest markets in North America, Europe, and Japan. The goal of the analysis was to uncover insights from historical sales data to recommend changes in the marketing budget.</a:t>
            </a:r>
          </a:p>
          <a:p>
            <a:r>
              <a:rPr lang="en-US" sz="1800" dirty="0"/>
              <a:t>I learned to conduct a complete analysis of the data set using the industry standard tool, Excel.</a:t>
            </a:r>
          </a:p>
          <a:p>
            <a:r>
              <a:rPr lang="en-US" sz="1800" dirty="0"/>
              <a:t>The data set contains 16,600 observations with sales numbers for each game’s title from 1980-2020, as well as the game’s genre, platform, publisher, and publishing year.</a:t>
            </a:r>
          </a:p>
        </p:txBody>
      </p:sp>
    </p:spTree>
    <p:extLst>
      <p:ext uri="{BB962C8B-B14F-4D97-AF65-F5344CB8AC3E}">
        <p14:creationId xmlns:p14="http://schemas.microsoft.com/office/powerpoint/2010/main" val="1059388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D6C4C-6240-4F0F-8431-87D5C9BEFA32}"/>
              </a:ext>
            </a:extLst>
          </p:cNvPr>
          <p:cNvSpPr>
            <a:spLocks noGrp="1"/>
          </p:cNvSpPr>
          <p:nvPr>
            <p:ph type="title"/>
          </p:nvPr>
        </p:nvSpPr>
        <p:spPr/>
        <p:txBody>
          <a:bodyPr/>
          <a:lstStyle/>
          <a:p>
            <a:r>
              <a:rPr lang="en-US" dirty="0" err="1"/>
              <a:t>GameCo</a:t>
            </a:r>
            <a:endParaRPr lang="en-US" dirty="0"/>
          </a:p>
        </p:txBody>
      </p:sp>
      <p:sp>
        <p:nvSpPr>
          <p:cNvPr id="3" name="Content Placeholder 2">
            <a:extLst>
              <a:ext uri="{FF2B5EF4-FFF2-40B4-BE49-F238E27FC236}">
                <a16:creationId xmlns:a16="http://schemas.microsoft.com/office/drawing/2014/main" id="{D421245F-B31F-44E4-8E2C-F5F2417E9BA2}"/>
              </a:ext>
            </a:extLst>
          </p:cNvPr>
          <p:cNvSpPr>
            <a:spLocks noGrp="1"/>
          </p:cNvSpPr>
          <p:nvPr>
            <p:ph idx="1"/>
          </p:nvPr>
        </p:nvSpPr>
        <p:spPr/>
        <p:txBody>
          <a:bodyPr>
            <a:normAutofit/>
          </a:bodyPr>
          <a:lstStyle/>
          <a:p>
            <a:pPr marL="0" indent="0">
              <a:buNone/>
            </a:pPr>
            <a:r>
              <a:rPr lang="en-US" sz="2000" dirty="0"/>
              <a:t>Exploring the data included:</a:t>
            </a:r>
          </a:p>
          <a:p>
            <a:r>
              <a:rPr lang="en-US" sz="2000" dirty="0"/>
              <a:t>Understanding the data using filtering, sorting, grouping and summarizing functions, pivot tables, and charts to uncover first insights on the marketability of the games throughout the 40 years. Finding dirty data and cleaning helped with further analysis.</a:t>
            </a:r>
          </a:p>
          <a:p>
            <a:r>
              <a:rPr lang="en-US" sz="2000" dirty="0"/>
              <a:t>Data Limitations that may have been caused by collection methods and bias.</a:t>
            </a:r>
          </a:p>
        </p:txBody>
      </p:sp>
      <p:pic>
        <p:nvPicPr>
          <p:cNvPr id="5" name="Picture 4">
            <a:extLst>
              <a:ext uri="{FF2B5EF4-FFF2-40B4-BE49-F238E27FC236}">
                <a16:creationId xmlns:a16="http://schemas.microsoft.com/office/drawing/2014/main" id="{1F3E03B4-1D40-4877-A7E7-73E6A49543FF}"/>
              </a:ext>
            </a:extLst>
          </p:cNvPr>
          <p:cNvPicPr>
            <a:picLocks noChangeAspect="1"/>
          </p:cNvPicPr>
          <p:nvPr/>
        </p:nvPicPr>
        <p:blipFill>
          <a:blip r:embed="rId2"/>
          <a:stretch>
            <a:fillRect/>
          </a:stretch>
        </p:blipFill>
        <p:spPr>
          <a:xfrm>
            <a:off x="833437" y="4047331"/>
            <a:ext cx="2152651" cy="2222521"/>
          </a:xfrm>
          <a:prstGeom prst="rect">
            <a:avLst/>
          </a:prstGeom>
        </p:spPr>
      </p:pic>
      <p:pic>
        <p:nvPicPr>
          <p:cNvPr id="7" name="Picture 6">
            <a:extLst>
              <a:ext uri="{FF2B5EF4-FFF2-40B4-BE49-F238E27FC236}">
                <a16:creationId xmlns:a16="http://schemas.microsoft.com/office/drawing/2014/main" id="{7045242E-8953-4FE3-A428-508F7BD65459}"/>
              </a:ext>
            </a:extLst>
          </p:cNvPr>
          <p:cNvPicPr>
            <a:picLocks noChangeAspect="1"/>
          </p:cNvPicPr>
          <p:nvPr/>
        </p:nvPicPr>
        <p:blipFill>
          <a:blip r:embed="rId3"/>
          <a:stretch>
            <a:fillRect/>
          </a:stretch>
        </p:blipFill>
        <p:spPr>
          <a:xfrm>
            <a:off x="5642129" y="4047331"/>
            <a:ext cx="3949545" cy="2068104"/>
          </a:xfrm>
          <a:prstGeom prst="rect">
            <a:avLst/>
          </a:prstGeom>
        </p:spPr>
      </p:pic>
      <p:sp>
        <p:nvSpPr>
          <p:cNvPr id="8" name="TextBox 7">
            <a:extLst>
              <a:ext uri="{FF2B5EF4-FFF2-40B4-BE49-F238E27FC236}">
                <a16:creationId xmlns:a16="http://schemas.microsoft.com/office/drawing/2014/main" id="{74CDE2C0-733B-4DD9-97E6-67A25313DE47}"/>
              </a:ext>
            </a:extLst>
          </p:cNvPr>
          <p:cNvSpPr txBox="1"/>
          <p:nvPr/>
        </p:nvSpPr>
        <p:spPr>
          <a:xfrm>
            <a:off x="710778" y="6279497"/>
            <a:ext cx="2397967" cy="215444"/>
          </a:xfrm>
          <a:prstGeom prst="rect">
            <a:avLst/>
          </a:prstGeom>
          <a:noFill/>
        </p:spPr>
        <p:txBody>
          <a:bodyPr wrap="square" rtlCol="0">
            <a:spAutoFit/>
          </a:bodyPr>
          <a:lstStyle/>
          <a:p>
            <a:r>
              <a:rPr lang="en-US" sz="800" b="1" dirty="0"/>
              <a:t>Fig. 1 Pivot table of Genre and Global Sales.</a:t>
            </a:r>
          </a:p>
        </p:txBody>
      </p:sp>
      <p:sp>
        <p:nvSpPr>
          <p:cNvPr id="9" name="TextBox 8">
            <a:extLst>
              <a:ext uri="{FF2B5EF4-FFF2-40B4-BE49-F238E27FC236}">
                <a16:creationId xmlns:a16="http://schemas.microsoft.com/office/drawing/2014/main" id="{5ADB94EB-D23C-4D50-9B9B-B80CFFB2F0B9}"/>
              </a:ext>
            </a:extLst>
          </p:cNvPr>
          <p:cNvSpPr txBox="1"/>
          <p:nvPr/>
        </p:nvSpPr>
        <p:spPr>
          <a:xfrm>
            <a:off x="5547145" y="6163555"/>
            <a:ext cx="2397967" cy="215444"/>
          </a:xfrm>
          <a:prstGeom prst="rect">
            <a:avLst/>
          </a:prstGeom>
          <a:noFill/>
        </p:spPr>
        <p:txBody>
          <a:bodyPr wrap="square" rtlCol="0">
            <a:spAutoFit/>
          </a:bodyPr>
          <a:lstStyle/>
          <a:p>
            <a:r>
              <a:rPr lang="en-US" sz="800" b="1" dirty="0"/>
              <a:t>Fig. 2 Chart of Year and Average NA sales</a:t>
            </a:r>
            <a:r>
              <a:rPr lang="en-US" sz="800" dirty="0"/>
              <a:t>.</a:t>
            </a:r>
          </a:p>
        </p:txBody>
      </p:sp>
    </p:spTree>
    <p:extLst>
      <p:ext uri="{BB962C8B-B14F-4D97-AF65-F5344CB8AC3E}">
        <p14:creationId xmlns:p14="http://schemas.microsoft.com/office/powerpoint/2010/main" val="1526623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9" name="Rectangle 11">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20" name="Group 13">
            <a:extLst>
              <a:ext uri="{FF2B5EF4-FFF2-40B4-BE49-F238E27FC236}">
                <a16:creationId xmlns:a16="http://schemas.microsoft.com/office/drawing/2014/main" id="{46238B23-7848-4B0F-BFFC-7C0E6C3051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5" name="Picture 14">
              <a:extLst>
                <a:ext uri="{FF2B5EF4-FFF2-40B4-BE49-F238E27FC236}">
                  <a16:creationId xmlns:a16="http://schemas.microsoft.com/office/drawing/2014/main" id="{E977E703-46B3-4517-877D-764259CE501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6" name="Picture 15">
              <a:extLst>
                <a:ext uri="{FF2B5EF4-FFF2-40B4-BE49-F238E27FC236}">
                  <a16:creationId xmlns:a16="http://schemas.microsoft.com/office/drawing/2014/main" id="{16F22691-4426-4E20-AA0B-79FA8FDF9BD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7DB6EE2E-6782-478E-A1A0-9294112735C2}"/>
              </a:ext>
            </a:extLst>
          </p:cNvPr>
          <p:cNvSpPr>
            <a:spLocks noGrp="1"/>
          </p:cNvSpPr>
          <p:nvPr>
            <p:ph type="title"/>
          </p:nvPr>
        </p:nvSpPr>
        <p:spPr>
          <a:xfrm>
            <a:off x="831527" y="207719"/>
            <a:ext cx="5413250" cy="2175365"/>
          </a:xfrm>
        </p:spPr>
        <p:txBody>
          <a:bodyPr anchor="ctr">
            <a:normAutofit/>
          </a:bodyPr>
          <a:lstStyle/>
          <a:p>
            <a:r>
              <a:rPr lang="en-US" dirty="0" err="1"/>
              <a:t>GameCo</a:t>
            </a:r>
            <a:endParaRPr lang="en-US" dirty="0"/>
          </a:p>
        </p:txBody>
      </p:sp>
      <p:sp>
        <p:nvSpPr>
          <p:cNvPr id="3" name="Content Placeholder 2">
            <a:extLst>
              <a:ext uri="{FF2B5EF4-FFF2-40B4-BE49-F238E27FC236}">
                <a16:creationId xmlns:a16="http://schemas.microsoft.com/office/drawing/2014/main" id="{E323E13E-CCA3-488F-8DBC-C3B8A479525F}"/>
              </a:ext>
            </a:extLst>
          </p:cNvPr>
          <p:cNvSpPr>
            <a:spLocks noGrp="1"/>
          </p:cNvSpPr>
          <p:nvPr>
            <p:ph idx="1"/>
          </p:nvPr>
        </p:nvSpPr>
        <p:spPr>
          <a:xfrm>
            <a:off x="831876" y="1802360"/>
            <a:ext cx="5412901" cy="3446247"/>
          </a:xfrm>
        </p:spPr>
        <p:txBody>
          <a:bodyPr anchor="ctr">
            <a:normAutofit fontScale="92500"/>
          </a:bodyPr>
          <a:lstStyle/>
          <a:p>
            <a:pPr>
              <a:lnSpc>
                <a:spcPct val="100000"/>
              </a:lnSpc>
            </a:pPr>
            <a:r>
              <a:rPr lang="en-US" sz="1400" dirty="0"/>
              <a:t>In the introduction to descriptive statistics, I learned the concepts such as measures of central tendency, distribution, spread, quartiles, or outliers that led me through the basics of exploratory data analysis.</a:t>
            </a:r>
          </a:p>
          <a:p>
            <a:pPr>
              <a:lnSpc>
                <a:spcPct val="100000"/>
              </a:lnSpc>
            </a:pPr>
            <a:r>
              <a:rPr lang="en-US" sz="1400" dirty="0"/>
              <a:t>To read the results, I learned to prepare visualizations in form of histograms, box and whisker plots, and scatterplots. They are a great way to spot any unusual values and are easy to communicate to stakeholders during the process of data analysis.</a:t>
            </a:r>
          </a:p>
          <a:p>
            <a:pPr>
              <a:lnSpc>
                <a:spcPct val="100000"/>
              </a:lnSpc>
            </a:pPr>
            <a:r>
              <a:rPr lang="en-US" sz="1400" dirty="0"/>
              <a:t>By exploring the sales in North America, I learned that the data is right-skewed caused by the low number of high sales which drives the average up and leaving the median to be lower.</a:t>
            </a:r>
          </a:p>
          <a:p>
            <a:pPr>
              <a:lnSpc>
                <a:spcPct val="100000"/>
              </a:lnSpc>
            </a:pPr>
            <a:r>
              <a:rPr lang="en-US" sz="1400" dirty="0"/>
              <a:t>The relationship between the NA Sales and Global Sales have proved to be quite the discovery as North America has the highest shares in Global sales.</a:t>
            </a:r>
          </a:p>
        </p:txBody>
      </p:sp>
      <p:pic>
        <p:nvPicPr>
          <p:cNvPr id="5" name="Picture 4">
            <a:extLst>
              <a:ext uri="{FF2B5EF4-FFF2-40B4-BE49-F238E27FC236}">
                <a16:creationId xmlns:a16="http://schemas.microsoft.com/office/drawing/2014/main" id="{60BA384D-6D72-42A1-B01C-CA97E997CA01}"/>
              </a:ext>
            </a:extLst>
          </p:cNvPr>
          <p:cNvPicPr>
            <a:picLocks noChangeAspect="1"/>
          </p:cNvPicPr>
          <p:nvPr/>
        </p:nvPicPr>
        <p:blipFill>
          <a:blip r:embed="rId4"/>
          <a:stretch>
            <a:fillRect/>
          </a:stretch>
        </p:blipFill>
        <p:spPr>
          <a:xfrm>
            <a:off x="6858001" y="1802360"/>
            <a:ext cx="4724400" cy="3248025"/>
          </a:xfrm>
          <a:prstGeom prst="rect">
            <a:avLst/>
          </a:prstGeom>
        </p:spPr>
      </p:pic>
      <p:sp>
        <p:nvSpPr>
          <p:cNvPr id="6" name="TextBox 5">
            <a:extLst>
              <a:ext uri="{FF2B5EF4-FFF2-40B4-BE49-F238E27FC236}">
                <a16:creationId xmlns:a16="http://schemas.microsoft.com/office/drawing/2014/main" id="{B8CAC0C2-7755-4F58-BE8F-A9A48E7653F1}"/>
              </a:ext>
            </a:extLst>
          </p:cNvPr>
          <p:cNvSpPr txBox="1"/>
          <p:nvPr/>
        </p:nvSpPr>
        <p:spPr>
          <a:xfrm>
            <a:off x="6910388" y="5176838"/>
            <a:ext cx="4672013" cy="215444"/>
          </a:xfrm>
          <a:prstGeom prst="rect">
            <a:avLst/>
          </a:prstGeom>
          <a:noFill/>
        </p:spPr>
        <p:txBody>
          <a:bodyPr wrap="square" rtlCol="0">
            <a:spAutoFit/>
          </a:bodyPr>
          <a:lstStyle/>
          <a:p>
            <a:r>
              <a:rPr lang="en-US" sz="800" b="1" dirty="0"/>
              <a:t>Fig. 3 Positive correlation between Global Sales and NA sales</a:t>
            </a:r>
          </a:p>
        </p:txBody>
      </p:sp>
    </p:spTree>
    <p:extLst>
      <p:ext uri="{BB962C8B-B14F-4D97-AF65-F5344CB8AC3E}">
        <p14:creationId xmlns:p14="http://schemas.microsoft.com/office/powerpoint/2010/main" val="30622458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65D3A-4124-4658-AE7F-A89EA22A88CC}"/>
              </a:ext>
            </a:extLst>
          </p:cNvPr>
          <p:cNvSpPr>
            <a:spLocks noGrp="1"/>
          </p:cNvSpPr>
          <p:nvPr>
            <p:ph type="title"/>
          </p:nvPr>
        </p:nvSpPr>
        <p:spPr/>
        <p:txBody>
          <a:bodyPr/>
          <a:lstStyle/>
          <a:p>
            <a:r>
              <a:rPr lang="en-US" dirty="0" err="1"/>
              <a:t>GameCo</a:t>
            </a:r>
            <a:endParaRPr lang="en-US" dirty="0"/>
          </a:p>
        </p:txBody>
      </p:sp>
      <p:sp>
        <p:nvSpPr>
          <p:cNvPr id="3" name="Content Placeholder 2">
            <a:extLst>
              <a:ext uri="{FF2B5EF4-FFF2-40B4-BE49-F238E27FC236}">
                <a16:creationId xmlns:a16="http://schemas.microsoft.com/office/drawing/2014/main" id="{FB961825-E037-4E81-9AB7-93B9FED1054A}"/>
              </a:ext>
            </a:extLst>
          </p:cNvPr>
          <p:cNvSpPr>
            <a:spLocks noGrp="1"/>
          </p:cNvSpPr>
          <p:nvPr>
            <p:ph idx="1"/>
          </p:nvPr>
        </p:nvSpPr>
        <p:spPr/>
        <p:txBody>
          <a:bodyPr>
            <a:normAutofit/>
          </a:bodyPr>
          <a:lstStyle/>
          <a:p>
            <a:r>
              <a:rPr lang="en-US" sz="1600" dirty="0"/>
              <a:t>In the final presentation, I presented my findings to the stakeholders and put them in the context of the goals and objectives of the analysis. According to the company, sales for the various geographic regions have stayed the same over time. I challenged the company’s views and recommended changes in the marketing budget.</a:t>
            </a:r>
          </a:p>
          <a:p>
            <a:r>
              <a:rPr lang="en-US" sz="1600" dirty="0"/>
              <a:t>I learned to combine the important descriptive statistics with functions and charts available in Excel. All of it assisted in presenting valuable insights for </a:t>
            </a:r>
            <a:r>
              <a:rPr lang="en-US" sz="1600" dirty="0" err="1"/>
              <a:t>GameCo</a:t>
            </a:r>
            <a:r>
              <a:rPr lang="en-US" sz="1600" dirty="0"/>
              <a:t>.</a:t>
            </a:r>
          </a:p>
          <a:p>
            <a:r>
              <a:rPr lang="en-US" sz="1600" dirty="0"/>
              <a:t>View the entire presentation </a:t>
            </a:r>
            <a:r>
              <a:rPr lang="en-US" sz="1600" dirty="0">
                <a:hlinkClick r:id="rId2"/>
              </a:rPr>
              <a:t>here</a:t>
            </a:r>
            <a:r>
              <a:rPr lang="en-US" sz="1600" dirty="0"/>
              <a:t>.</a:t>
            </a:r>
          </a:p>
        </p:txBody>
      </p:sp>
      <p:pic>
        <p:nvPicPr>
          <p:cNvPr id="9" name="Picture 8">
            <a:extLst>
              <a:ext uri="{FF2B5EF4-FFF2-40B4-BE49-F238E27FC236}">
                <a16:creationId xmlns:a16="http://schemas.microsoft.com/office/drawing/2014/main" id="{7BA93369-730C-4E3D-A57A-E21E2A20AB66}"/>
              </a:ext>
            </a:extLst>
          </p:cNvPr>
          <p:cNvPicPr>
            <a:picLocks noChangeAspect="1"/>
          </p:cNvPicPr>
          <p:nvPr/>
        </p:nvPicPr>
        <p:blipFill>
          <a:blip r:embed="rId3"/>
          <a:stretch>
            <a:fillRect/>
          </a:stretch>
        </p:blipFill>
        <p:spPr>
          <a:xfrm>
            <a:off x="799899" y="3981790"/>
            <a:ext cx="3686377" cy="2357097"/>
          </a:xfrm>
          <a:prstGeom prst="rect">
            <a:avLst/>
          </a:prstGeom>
        </p:spPr>
      </p:pic>
      <p:pic>
        <p:nvPicPr>
          <p:cNvPr id="11" name="Picture 10">
            <a:extLst>
              <a:ext uri="{FF2B5EF4-FFF2-40B4-BE49-F238E27FC236}">
                <a16:creationId xmlns:a16="http://schemas.microsoft.com/office/drawing/2014/main" id="{F689491A-D387-4099-B8FF-80573B86A105}"/>
              </a:ext>
            </a:extLst>
          </p:cNvPr>
          <p:cNvPicPr>
            <a:picLocks noChangeAspect="1"/>
          </p:cNvPicPr>
          <p:nvPr/>
        </p:nvPicPr>
        <p:blipFill>
          <a:blip r:embed="rId4"/>
          <a:stretch>
            <a:fillRect/>
          </a:stretch>
        </p:blipFill>
        <p:spPr>
          <a:xfrm>
            <a:off x="6429374" y="3707844"/>
            <a:ext cx="3595997" cy="2631043"/>
          </a:xfrm>
          <a:prstGeom prst="rect">
            <a:avLst/>
          </a:prstGeom>
        </p:spPr>
      </p:pic>
      <p:sp>
        <p:nvSpPr>
          <p:cNvPr id="13" name="TextBox 12">
            <a:extLst>
              <a:ext uri="{FF2B5EF4-FFF2-40B4-BE49-F238E27FC236}">
                <a16:creationId xmlns:a16="http://schemas.microsoft.com/office/drawing/2014/main" id="{B0CC7144-8AA6-4A9A-A3EF-9EB58F708BAB}"/>
              </a:ext>
            </a:extLst>
          </p:cNvPr>
          <p:cNvSpPr txBox="1"/>
          <p:nvPr/>
        </p:nvSpPr>
        <p:spPr>
          <a:xfrm>
            <a:off x="799898" y="6403340"/>
            <a:ext cx="3686377" cy="215444"/>
          </a:xfrm>
          <a:prstGeom prst="rect">
            <a:avLst/>
          </a:prstGeom>
          <a:noFill/>
        </p:spPr>
        <p:txBody>
          <a:bodyPr wrap="square" rtlCol="0">
            <a:spAutoFit/>
          </a:bodyPr>
          <a:lstStyle/>
          <a:p>
            <a:r>
              <a:rPr lang="en-US" sz="800" b="1" dirty="0"/>
              <a:t>Fig. 4 Stacked Bar chart of regional sales over the Decade</a:t>
            </a:r>
          </a:p>
        </p:txBody>
      </p:sp>
      <p:sp>
        <p:nvSpPr>
          <p:cNvPr id="14" name="TextBox 13">
            <a:extLst>
              <a:ext uri="{FF2B5EF4-FFF2-40B4-BE49-F238E27FC236}">
                <a16:creationId xmlns:a16="http://schemas.microsoft.com/office/drawing/2014/main" id="{4E9E7460-2E06-4E5D-B4C3-76977CF03068}"/>
              </a:ext>
            </a:extLst>
          </p:cNvPr>
          <p:cNvSpPr txBox="1"/>
          <p:nvPr/>
        </p:nvSpPr>
        <p:spPr>
          <a:xfrm>
            <a:off x="6429373" y="6358888"/>
            <a:ext cx="3686377" cy="215444"/>
          </a:xfrm>
          <a:prstGeom prst="rect">
            <a:avLst/>
          </a:prstGeom>
          <a:noFill/>
        </p:spPr>
        <p:txBody>
          <a:bodyPr wrap="square" rtlCol="0">
            <a:spAutoFit/>
          </a:bodyPr>
          <a:lstStyle/>
          <a:p>
            <a:r>
              <a:rPr lang="en-US" sz="800" b="1" dirty="0"/>
              <a:t>Fig. 5 Line chart with trend lines of the sales per region</a:t>
            </a:r>
          </a:p>
        </p:txBody>
      </p:sp>
    </p:spTree>
    <p:extLst>
      <p:ext uri="{BB962C8B-B14F-4D97-AF65-F5344CB8AC3E}">
        <p14:creationId xmlns:p14="http://schemas.microsoft.com/office/powerpoint/2010/main" val="1982789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4" name="Group 13">
            <a:extLst>
              <a:ext uri="{FF2B5EF4-FFF2-40B4-BE49-F238E27FC236}">
                <a16:creationId xmlns:a16="http://schemas.microsoft.com/office/drawing/2014/main" id="{46238B23-7848-4B0F-BFFC-7C0E6C3051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5" name="Picture 14">
              <a:extLst>
                <a:ext uri="{FF2B5EF4-FFF2-40B4-BE49-F238E27FC236}">
                  <a16:creationId xmlns:a16="http://schemas.microsoft.com/office/drawing/2014/main" id="{E977E703-46B3-4517-877D-764259CE501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6" name="Picture 15">
              <a:extLst>
                <a:ext uri="{FF2B5EF4-FFF2-40B4-BE49-F238E27FC236}">
                  <a16:creationId xmlns:a16="http://schemas.microsoft.com/office/drawing/2014/main" id="{16F22691-4426-4E20-AA0B-79FA8FDF9BD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6F76C0FB-7A76-4720-BBD0-CAF3BCD11DA9}"/>
              </a:ext>
            </a:extLst>
          </p:cNvPr>
          <p:cNvSpPr>
            <a:spLocks noGrp="1"/>
          </p:cNvSpPr>
          <p:nvPr>
            <p:ph type="title"/>
          </p:nvPr>
        </p:nvSpPr>
        <p:spPr>
          <a:xfrm>
            <a:off x="838200" y="586992"/>
            <a:ext cx="5413250" cy="2175365"/>
          </a:xfrm>
        </p:spPr>
        <p:txBody>
          <a:bodyPr anchor="ctr">
            <a:normAutofit/>
          </a:bodyPr>
          <a:lstStyle/>
          <a:p>
            <a:pPr>
              <a:lnSpc>
                <a:spcPct val="90000"/>
              </a:lnSpc>
            </a:pPr>
            <a:r>
              <a:rPr lang="en-US" sz="3700" dirty="0"/>
              <a:t>Preparing for Influenza Season</a:t>
            </a:r>
            <a:br>
              <a:rPr lang="en-US" sz="3700" dirty="0"/>
            </a:br>
            <a:r>
              <a:rPr lang="en-US" sz="1800" dirty="0"/>
              <a:t>Analysis of the Flu Season using Excel and Tableau</a:t>
            </a:r>
          </a:p>
        </p:txBody>
      </p:sp>
      <p:sp>
        <p:nvSpPr>
          <p:cNvPr id="3" name="Content Placeholder 2">
            <a:extLst>
              <a:ext uri="{FF2B5EF4-FFF2-40B4-BE49-F238E27FC236}">
                <a16:creationId xmlns:a16="http://schemas.microsoft.com/office/drawing/2014/main" id="{474ACAD2-57D5-492A-90B5-847921F3588D}"/>
              </a:ext>
            </a:extLst>
          </p:cNvPr>
          <p:cNvSpPr>
            <a:spLocks noGrp="1"/>
          </p:cNvSpPr>
          <p:nvPr>
            <p:ph idx="1"/>
          </p:nvPr>
        </p:nvSpPr>
        <p:spPr>
          <a:xfrm>
            <a:off x="838200" y="2838557"/>
            <a:ext cx="5412901" cy="3446247"/>
          </a:xfrm>
        </p:spPr>
        <p:txBody>
          <a:bodyPr anchor="ctr">
            <a:normAutofit/>
          </a:bodyPr>
          <a:lstStyle/>
          <a:p>
            <a:pPr>
              <a:lnSpc>
                <a:spcPct val="100000"/>
              </a:lnSpc>
            </a:pPr>
            <a:r>
              <a:rPr lang="en-US" sz="1500"/>
              <a:t>The project was motivated by the fact that the United States experiences flu seasons when more people than usual suffer from the illness. It required to examine differences in staffing needs across each of the individual states.</a:t>
            </a:r>
          </a:p>
          <a:p>
            <a:pPr>
              <a:lnSpc>
                <a:spcPct val="100000"/>
              </a:lnSpc>
            </a:pPr>
            <a:r>
              <a:rPr lang="en-US" sz="1500"/>
              <a:t>Expanded on analytical functions in Excel and work on visualizations using Tableau Public.</a:t>
            </a:r>
          </a:p>
          <a:p>
            <a:pPr>
              <a:lnSpc>
                <a:spcPct val="100000"/>
              </a:lnSpc>
            </a:pPr>
            <a:r>
              <a:rPr lang="en-US" sz="1500"/>
              <a:t>The data about demography, flu deaths, flu shots, doctor’s visits, and test results were collected in 5 separate sets.</a:t>
            </a:r>
          </a:p>
          <a:p>
            <a:pPr>
              <a:lnSpc>
                <a:spcPct val="100000"/>
              </a:lnSpc>
            </a:pPr>
            <a:r>
              <a:rPr lang="en-US" sz="1500"/>
              <a:t>Sources of the data come from the CDC and US Census Bureau.</a:t>
            </a:r>
          </a:p>
          <a:p>
            <a:pPr marL="0" indent="0">
              <a:lnSpc>
                <a:spcPct val="100000"/>
              </a:lnSpc>
              <a:buNone/>
            </a:pPr>
            <a:endParaRPr lang="en-US" sz="1500"/>
          </a:p>
        </p:txBody>
      </p:sp>
      <p:pic>
        <p:nvPicPr>
          <p:cNvPr id="5" name="Picture 4">
            <a:extLst>
              <a:ext uri="{FF2B5EF4-FFF2-40B4-BE49-F238E27FC236}">
                <a16:creationId xmlns:a16="http://schemas.microsoft.com/office/drawing/2014/main" id="{84E71261-84D0-4424-B858-E5FD77AB2CE5}"/>
              </a:ext>
            </a:extLst>
          </p:cNvPr>
          <p:cNvPicPr>
            <a:picLocks noChangeAspect="1"/>
          </p:cNvPicPr>
          <p:nvPr/>
        </p:nvPicPr>
        <p:blipFill>
          <a:blip r:embed="rId4"/>
          <a:stretch>
            <a:fillRect/>
          </a:stretch>
        </p:blipFill>
        <p:spPr>
          <a:xfrm>
            <a:off x="6858001" y="1690156"/>
            <a:ext cx="4724400" cy="3472433"/>
          </a:xfrm>
          <a:prstGeom prst="rect">
            <a:avLst/>
          </a:prstGeom>
        </p:spPr>
      </p:pic>
    </p:spTree>
    <p:extLst>
      <p:ext uri="{BB962C8B-B14F-4D97-AF65-F5344CB8AC3E}">
        <p14:creationId xmlns:p14="http://schemas.microsoft.com/office/powerpoint/2010/main" val="3389856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013A1-0CFD-4F0D-98FF-F8B5252C757D}"/>
              </a:ext>
            </a:extLst>
          </p:cNvPr>
          <p:cNvSpPr>
            <a:spLocks noGrp="1"/>
          </p:cNvSpPr>
          <p:nvPr>
            <p:ph type="title"/>
          </p:nvPr>
        </p:nvSpPr>
        <p:spPr/>
        <p:txBody>
          <a:bodyPr/>
          <a:lstStyle/>
          <a:p>
            <a:r>
              <a:rPr lang="en-US" dirty="0"/>
              <a:t>Preparing for Influenza Season</a:t>
            </a:r>
          </a:p>
        </p:txBody>
      </p:sp>
      <p:sp>
        <p:nvSpPr>
          <p:cNvPr id="3" name="Content Placeholder 2">
            <a:extLst>
              <a:ext uri="{FF2B5EF4-FFF2-40B4-BE49-F238E27FC236}">
                <a16:creationId xmlns:a16="http://schemas.microsoft.com/office/drawing/2014/main" id="{27669533-E14D-41F4-BF37-11645526B7F5}"/>
              </a:ext>
            </a:extLst>
          </p:cNvPr>
          <p:cNvSpPr>
            <a:spLocks noGrp="1"/>
          </p:cNvSpPr>
          <p:nvPr>
            <p:ph idx="1"/>
          </p:nvPr>
        </p:nvSpPr>
        <p:spPr/>
        <p:txBody>
          <a:bodyPr>
            <a:normAutofit/>
          </a:bodyPr>
          <a:lstStyle/>
          <a:p>
            <a:r>
              <a:rPr lang="en-US" sz="1600" dirty="0"/>
              <a:t>Upon exploring the required documents, I learned to interpret the business requirements from a data perspective  and translated the into questions that guided through the analysis.</a:t>
            </a:r>
          </a:p>
          <a:p>
            <a:r>
              <a:rPr lang="en-US" sz="1600" dirty="0"/>
              <a:t>I constructed a project management plan and developed the hypothesis: </a:t>
            </a:r>
            <a:r>
              <a:rPr lang="en-US" sz="1600" b="0" i="0" u="none" strike="noStrike" baseline="0" dirty="0">
                <a:solidFill>
                  <a:srgbClr val="000000"/>
                </a:solidFill>
              </a:rPr>
              <a:t>If a state that a has a high population of vulnerable people, then influenza death rates increase. </a:t>
            </a:r>
          </a:p>
          <a:p>
            <a:r>
              <a:rPr lang="en-US" sz="1600" dirty="0">
                <a:solidFill>
                  <a:srgbClr val="000000"/>
                </a:solidFill>
              </a:rPr>
              <a:t>With this project, I worked closely with the Census and Flu Deaths sets in which I profiled the data and checked for accuracy and consistency.</a:t>
            </a:r>
          </a:p>
          <a:p>
            <a:r>
              <a:rPr lang="en-US" sz="1600" dirty="0">
                <a:solidFill>
                  <a:srgbClr val="000000"/>
                </a:solidFill>
              </a:rPr>
              <a:t>I needed to transform the data since there were two sets of data and integrate them to look for a correlation between selected variables.</a:t>
            </a:r>
          </a:p>
          <a:p>
            <a:r>
              <a:rPr lang="en-US" sz="1600" dirty="0">
                <a:solidFill>
                  <a:srgbClr val="000000"/>
                </a:solidFill>
              </a:rPr>
              <a:t>Finally, using the research hypothesis, I transformed it into a statistical hypothesis by creating a null hypothesis, calculating significance levels, and interpreting the p-value. In this study case, the null hypothesis was rejected and confirmed the research hypothesis.</a:t>
            </a:r>
            <a:endParaRPr lang="en-US" sz="1600" dirty="0"/>
          </a:p>
        </p:txBody>
      </p:sp>
    </p:spTree>
    <p:extLst>
      <p:ext uri="{BB962C8B-B14F-4D97-AF65-F5344CB8AC3E}">
        <p14:creationId xmlns:p14="http://schemas.microsoft.com/office/powerpoint/2010/main" val="2547393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900F6-963A-4F1E-BE6F-95EBC406F234}"/>
              </a:ext>
            </a:extLst>
          </p:cNvPr>
          <p:cNvSpPr>
            <a:spLocks noGrp="1"/>
          </p:cNvSpPr>
          <p:nvPr>
            <p:ph type="title"/>
          </p:nvPr>
        </p:nvSpPr>
        <p:spPr/>
        <p:txBody>
          <a:bodyPr/>
          <a:lstStyle/>
          <a:p>
            <a:r>
              <a:rPr lang="en-US" dirty="0"/>
              <a:t>Preparing for Influenza Season</a:t>
            </a:r>
          </a:p>
        </p:txBody>
      </p:sp>
      <p:sp>
        <p:nvSpPr>
          <p:cNvPr id="3" name="Content Placeholder 2">
            <a:extLst>
              <a:ext uri="{FF2B5EF4-FFF2-40B4-BE49-F238E27FC236}">
                <a16:creationId xmlns:a16="http://schemas.microsoft.com/office/drawing/2014/main" id="{DFA95099-45EB-4B83-8BA2-4FED7F0618DC}"/>
              </a:ext>
            </a:extLst>
          </p:cNvPr>
          <p:cNvSpPr>
            <a:spLocks noGrp="1"/>
          </p:cNvSpPr>
          <p:nvPr>
            <p:ph idx="1"/>
          </p:nvPr>
        </p:nvSpPr>
        <p:spPr/>
        <p:txBody>
          <a:bodyPr>
            <a:normAutofit/>
          </a:bodyPr>
          <a:lstStyle/>
          <a:p>
            <a:r>
              <a:rPr lang="en-US" sz="1800" dirty="0"/>
              <a:t>The second part of the project concentrated on the visualizations of the results in Tableau.</a:t>
            </a:r>
          </a:p>
          <a:p>
            <a:r>
              <a:rPr lang="en-US" sz="1800" dirty="0"/>
              <a:t>I created comparison, temporal, spatial, and textual charts in which the scope of the project required looking for insights  to prepare for the next season.</a:t>
            </a:r>
          </a:p>
          <a:p>
            <a:r>
              <a:rPr lang="en-US" sz="1800" dirty="0"/>
              <a:t>I reported my findings using Tableau’s dashboard, along with recommendations in a video presentation.</a:t>
            </a:r>
          </a:p>
        </p:txBody>
      </p:sp>
      <p:pic>
        <p:nvPicPr>
          <p:cNvPr id="5" name="Picture 4">
            <a:extLst>
              <a:ext uri="{FF2B5EF4-FFF2-40B4-BE49-F238E27FC236}">
                <a16:creationId xmlns:a16="http://schemas.microsoft.com/office/drawing/2014/main" id="{B7A4CFD6-0BDC-4F83-847E-FBB1CF5C3A4C}"/>
              </a:ext>
            </a:extLst>
          </p:cNvPr>
          <p:cNvPicPr>
            <a:picLocks noChangeAspect="1"/>
          </p:cNvPicPr>
          <p:nvPr/>
        </p:nvPicPr>
        <p:blipFill>
          <a:blip r:embed="rId2"/>
          <a:stretch>
            <a:fillRect/>
          </a:stretch>
        </p:blipFill>
        <p:spPr>
          <a:xfrm>
            <a:off x="1023465" y="3544959"/>
            <a:ext cx="2572224" cy="2509149"/>
          </a:xfrm>
          <a:prstGeom prst="rect">
            <a:avLst/>
          </a:prstGeom>
        </p:spPr>
      </p:pic>
      <p:sp>
        <p:nvSpPr>
          <p:cNvPr id="6" name="TextBox 5">
            <a:extLst>
              <a:ext uri="{FF2B5EF4-FFF2-40B4-BE49-F238E27FC236}">
                <a16:creationId xmlns:a16="http://schemas.microsoft.com/office/drawing/2014/main" id="{AB5D9E59-2977-4A25-B10B-5060310DC168}"/>
              </a:ext>
            </a:extLst>
          </p:cNvPr>
          <p:cNvSpPr txBox="1"/>
          <p:nvPr/>
        </p:nvSpPr>
        <p:spPr>
          <a:xfrm>
            <a:off x="1023465" y="6116638"/>
            <a:ext cx="2572224" cy="338554"/>
          </a:xfrm>
          <a:prstGeom prst="rect">
            <a:avLst/>
          </a:prstGeom>
          <a:noFill/>
        </p:spPr>
        <p:txBody>
          <a:bodyPr wrap="square" rtlCol="0">
            <a:spAutoFit/>
          </a:bodyPr>
          <a:lstStyle/>
          <a:p>
            <a:r>
              <a:rPr lang="en-US" sz="800" b="1" dirty="0"/>
              <a:t>Fig. 6 Conclusions and recommendations slide in story on Tableau</a:t>
            </a:r>
          </a:p>
        </p:txBody>
      </p:sp>
      <p:pic>
        <p:nvPicPr>
          <p:cNvPr id="8" name="Picture 7">
            <a:extLst>
              <a:ext uri="{FF2B5EF4-FFF2-40B4-BE49-F238E27FC236}">
                <a16:creationId xmlns:a16="http://schemas.microsoft.com/office/drawing/2014/main" id="{5018DCFE-A0F3-4B4A-8AFD-84E9FE947EC7}"/>
              </a:ext>
            </a:extLst>
          </p:cNvPr>
          <p:cNvPicPr>
            <a:picLocks noChangeAspect="1"/>
          </p:cNvPicPr>
          <p:nvPr/>
        </p:nvPicPr>
        <p:blipFill>
          <a:blip r:embed="rId3"/>
          <a:stretch>
            <a:fillRect/>
          </a:stretch>
        </p:blipFill>
        <p:spPr>
          <a:xfrm>
            <a:off x="5751749" y="3493535"/>
            <a:ext cx="3389299" cy="2651678"/>
          </a:xfrm>
          <a:prstGeom prst="rect">
            <a:avLst/>
          </a:prstGeom>
        </p:spPr>
      </p:pic>
      <p:sp>
        <p:nvSpPr>
          <p:cNvPr id="9" name="TextBox 8">
            <a:extLst>
              <a:ext uri="{FF2B5EF4-FFF2-40B4-BE49-F238E27FC236}">
                <a16:creationId xmlns:a16="http://schemas.microsoft.com/office/drawing/2014/main" id="{8A54F50B-E230-48E4-952D-EC465729F340}"/>
              </a:ext>
            </a:extLst>
          </p:cNvPr>
          <p:cNvSpPr txBox="1"/>
          <p:nvPr/>
        </p:nvSpPr>
        <p:spPr>
          <a:xfrm>
            <a:off x="5751749" y="6191250"/>
            <a:ext cx="3389299" cy="338554"/>
          </a:xfrm>
          <a:prstGeom prst="rect">
            <a:avLst/>
          </a:prstGeom>
          <a:noFill/>
        </p:spPr>
        <p:txBody>
          <a:bodyPr wrap="square" rtlCol="0">
            <a:spAutoFit/>
          </a:bodyPr>
          <a:lstStyle/>
          <a:p>
            <a:r>
              <a:rPr lang="en-US" sz="800" b="1" dirty="0"/>
              <a:t>Fig.7 Map and Correlation of the vulnerable population and deaths</a:t>
            </a:r>
          </a:p>
        </p:txBody>
      </p:sp>
      <p:sp>
        <p:nvSpPr>
          <p:cNvPr id="10" name="TextBox 9">
            <a:extLst>
              <a:ext uri="{FF2B5EF4-FFF2-40B4-BE49-F238E27FC236}">
                <a16:creationId xmlns:a16="http://schemas.microsoft.com/office/drawing/2014/main" id="{3B39E2FF-FA00-4F86-8E5D-AAB8FEFA71B0}"/>
              </a:ext>
            </a:extLst>
          </p:cNvPr>
          <p:cNvSpPr txBox="1"/>
          <p:nvPr/>
        </p:nvSpPr>
        <p:spPr>
          <a:xfrm>
            <a:off x="9710738" y="3824288"/>
            <a:ext cx="2381250" cy="1200329"/>
          </a:xfrm>
          <a:prstGeom prst="rect">
            <a:avLst/>
          </a:prstGeom>
          <a:noFill/>
        </p:spPr>
        <p:txBody>
          <a:bodyPr wrap="square" rtlCol="0">
            <a:spAutoFit/>
          </a:bodyPr>
          <a:lstStyle/>
          <a:p>
            <a:r>
              <a:rPr lang="en-US" dirty="0"/>
              <a:t>You can find the Tableau Presentation </a:t>
            </a:r>
            <a:r>
              <a:rPr lang="en-US" dirty="0">
                <a:hlinkClick r:id="rId4"/>
              </a:rPr>
              <a:t>here</a:t>
            </a:r>
            <a:r>
              <a:rPr lang="en-US" dirty="0"/>
              <a:t> and the video presentation </a:t>
            </a:r>
            <a:r>
              <a:rPr lang="en-US" dirty="0">
                <a:hlinkClick r:id="rId5"/>
              </a:rPr>
              <a:t>here</a:t>
            </a:r>
            <a:r>
              <a:rPr lang="en-US" dirty="0"/>
              <a:t>.</a:t>
            </a:r>
          </a:p>
        </p:txBody>
      </p:sp>
    </p:spTree>
    <p:extLst>
      <p:ext uri="{BB962C8B-B14F-4D97-AF65-F5344CB8AC3E}">
        <p14:creationId xmlns:p14="http://schemas.microsoft.com/office/powerpoint/2010/main" val="3028637515"/>
      </p:ext>
    </p:extLst>
  </p:cSld>
  <p:clrMapOvr>
    <a:masterClrMapping/>
  </p:clrMapOvr>
</p:sld>
</file>

<file path=ppt/theme/theme1.xml><?xml version="1.0" encoding="utf-8"?>
<a:theme xmlns:a="http://schemas.openxmlformats.org/drawingml/2006/main" name="DappledVTI">
  <a:themeElements>
    <a:clrScheme name="AnalogousFromDarkSeedLeftStep">
      <a:dk1>
        <a:srgbClr val="000000"/>
      </a:dk1>
      <a:lt1>
        <a:srgbClr val="FFFFFF"/>
      </a:lt1>
      <a:dk2>
        <a:srgbClr val="2C1C31"/>
      </a:dk2>
      <a:lt2>
        <a:srgbClr val="F0F3F3"/>
      </a:lt2>
      <a:accent1>
        <a:srgbClr val="C34F4D"/>
      </a:accent1>
      <a:accent2>
        <a:srgbClr val="B13B6A"/>
      </a:accent2>
      <a:accent3>
        <a:srgbClr val="C34DAE"/>
      </a:accent3>
      <a:accent4>
        <a:srgbClr val="963BB1"/>
      </a:accent4>
      <a:accent5>
        <a:srgbClr val="764DC3"/>
      </a:accent5>
      <a:accent6>
        <a:srgbClr val="3E46B3"/>
      </a:accent6>
      <a:hlink>
        <a:srgbClr val="813FBF"/>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TotalTime>
  <Words>2215</Words>
  <Application>Microsoft Office PowerPoint</Application>
  <PresentationFormat>Widescreen</PresentationFormat>
  <Paragraphs>121</Paragraphs>
  <Slides>25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Avenir Next LT Pro</vt:lpstr>
      <vt:lpstr>AvenirNext LT Pro Medium</vt:lpstr>
      <vt:lpstr>Calibri</vt:lpstr>
      <vt:lpstr>Sabon Next LT</vt:lpstr>
      <vt:lpstr>DappledVTI</vt:lpstr>
      <vt:lpstr>Data Analysis Portfolio</vt:lpstr>
      <vt:lpstr>Introduction</vt:lpstr>
      <vt:lpstr>GameCo Analysis of Video Game Sales using Excel</vt:lpstr>
      <vt:lpstr>GameCo</vt:lpstr>
      <vt:lpstr>GameCo</vt:lpstr>
      <vt:lpstr>GameCo</vt:lpstr>
      <vt:lpstr>Preparing for Influenza Season Analysis of the Flu Season using Excel and Tableau</vt:lpstr>
      <vt:lpstr>Preparing for Influenza Season</vt:lpstr>
      <vt:lpstr>Preparing for Influenza Season</vt:lpstr>
      <vt:lpstr>Rockbuster Stealth Summary of Inventory and Revenue using PostgreSQL and Tableau</vt:lpstr>
      <vt:lpstr>Rockbuster Stealth</vt:lpstr>
      <vt:lpstr>Rockbuster Stealth</vt:lpstr>
      <vt:lpstr>Rockbuster Stealth</vt:lpstr>
      <vt:lpstr>Instacart Analysis of Customer Profiles using Jupyter and Python</vt:lpstr>
      <vt:lpstr>Instacart</vt:lpstr>
      <vt:lpstr>Instacart</vt:lpstr>
      <vt:lpstr>Instacart</vt:lpstr>
      <vt:lpstr>Instacart</vt:lpstr>
      <vt:lpstr>US Pollution Data Analysis of Pollution Using Python and Tableau</vt:lpstr>
      <vt:lpstr>US Pollution</vt:lpstr>
      <vt:lpstr>US Pollution</vt:lpstr>
      <vt:lpstr>US Pollution</vt:lpstr>
      <vt:lpstr>US Pollution</vt:lpstr>
      <vt:lpstr>US Pollution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Portfolio</dc:title>
  <dc:creator>Saher Aziz</dc:creator>
  <cp:lastModifiedBy>Saher Aziz</cp:lastModifiedBy>
  <cp:revision>2</cp:revision>
  <dcterms:created xsi:type="dcterms:W3CDTF">2021-11-28T18:39:50Z</dcterms:created>
  <dcterms:modified xsi:type="dcterms:W3CDTF">2021-12-05T23:39:29Z</dcterms:modified>
</cp:coreProperties>
</file>

<file path=docProps/thumbnail.jpeg>
</file>